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1942" r:id="rId2"/>
    <p:sldId id="1949" r:id="rId3"/>
    <p:sldId id="2000" r:id="rId4"/>
    <p:sldId id="2001" r:id="rId5"/>
    <p:sldId id="1973" r:id="rId6"/>
    <p:sldId id="1968" r:id="rId7"/>
    <p:sldId id="1966" r:id="rId8"/>
    <p:sldId id="1967" r:id="rId9"/>
    <p:sldId id="1969" r:id="rId10"/>
    <p:sldId id="1956" r:id="rId11"/>
    <p:sldId id="2008" r:id="rId12"/>
    <p:sldId id="1977" r:id="rId13"/>
    <p:sldId id="2005" r:id="rId14"/>
    <p:sldId id="2004" r:id="rId15"/>
    <p:sldId id="1979" r:id="rId16"/>
    <p:sldId id="1978" r:id="rId17"/>
    <p:sldId id="1981" r:id="rId18"/>
    <p:sldId id="1983" r:id="rId19"/>
    <p:sldId id="1993" r:id="rId20"/>
    <p:sldId id="1994" r:id="rId21"/>
    <p:sldId id="1986" r:id="rId22"/>
    <p:sldId id="2017" r:id="rId23"/>
    <p:sldId id="2021" r:id="rId24"/>
    <p:sldId id="2018" r:id="rId25"/>
    <p:sldId id="2006" r:id="rId26"/>
    <p:sldId id="1988" r:id="rId27"/>
    <p:sldId id="1989" r:id="rId28"/>
    <p:sldId id="1972" r:id="rId29"/>
    <p:sldId id="1958" r:id="rId30"/>
    <p:sldId id="2012" r:id="rId31"/>
    <p:sldId id="2023" r:id="rId32"/>
    <p:sldId id="2013" r:id="rId33"/>
    <p:sldId id="2014" r:id="rId34"/>
    <p:sldId id="1785" r:id="rId35"/>
    <p:sldId id="1990" r:id="rId36"/>
    <p:sldId id="2019" r:id="rId37"/>
    <p:sldId id="2020" r:id="rId38"/>
    <p:sldId id="2015" r:id="rId39"/>
    <p:sldId id="2024" r:id="rId40"/>
    <p:sldId id="1998" r:id="rId41"/>
    <p:sldId id="1772" r:id="rId42"/>
    <p:sldId id="2010" r:id="rId43"/>
    <p:sldId id="1970" r:id="rId44"/>
    <p:sldId id="1997" r:id="rId45"/>
    <p:sldId id="2022" r:id="rId46"/>
    <p:sldId id="1897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03"/>
    <p:restoredTop sz="94661"/>
  </p:normalViewPr>
  <p:slideViewPr>
    <p:cSldViewPr snapToGrid="0">
      <p:cViewPr>
        <p:scale>
          <a:sx n="108" d="100"/>
          <a:sy n="108" d="100"/>
        </p:scale>
        <p:origin x="84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wmf>
</file>

<file path=ppt/media/image12.png>
</file>

<file path=ppt/media/image13.png>
</file>

<file path=ppt/media/image14.png>
</file>

<file path=ppt/media/image15.wmf>
</file>

<file path=ppt/media/image16.wmf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1.wmf>
</file>

<file path=ppt/media/image22.png>
</file>

<file path=ppt/media/image23.png>
</file>

<file path=ppt/media/image24.wmf>
</file>

<file path=ppt/media/image25.wmf>
</file>

<file path=ppt/media/image26.wmf>
</file>

<file path=ppt/media/image27.png>
</file>

<file path=ppt/media/image28.png>
</file>

<file path=ppt/media/image29.wmf>
</file>

<file path=ppt/media/image3.wmf>
</file>

<file path=ppt/media/image30.png>
</file>

<file path=ppt/media/image31.png>
</file>

<file path=ppt/media/image32.wmf>
</file>

<file path=ppt/media/image33.wmf>
</file>

<file path=ppt/media/image34.wmf>
</file>

<file path=ppt/media/image35.wmf>
</file>

<file path=ppt/media/image36.png>
</file>

<file path=ppt/media/image37.png>
</file>

<file path=ppt/media/image38.wmf>
</file>

<file path=ppt/media/image39.wmf>
</file>

<file path=ppt/media/image4.wmf>
</file>

<file path=ppt/media/image40.png>
</file>

<file path=ppt/media/image41.png>
</file>

<file path=ppt/media/image42.wmf>
</file>

<file path=ppt/media/image43.png>
</file>

<file path=ppt/media/image44.wmf>
</file>

<file path=ppt/media/image5.wmf>
</file>

<file path=ppt/media/image6.wmf>
</file>

<file path=ppt/media/image7.wmf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7D8FC-BDAE-4C0B-9EC9-EDF7A72984B8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8494-E6BA-4A26-84EE-8420C225A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0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157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1D3B-C6BC-FC06-22D8-609CBCD4D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CFC6C-3C9F-1C88-55EE-C07C1BBEC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DFB3-BC5F-0370-6752-61EBF436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E8004-55CE-244A-02AD-D9D44BA80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46B-B664-AE3D-D8E9-BDDC5793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825-0DB0-D818-C1B3-9934C0BF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ACAB-59D8-E46F-019D-3331382A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6C24-DDFA-D1C6-618C-8C10644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858C8-3BC5-5D9B-9109-1F990766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5EFB-A31C-4F86-F68C-85E75070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9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8572C-F152-CADA-EE4C-7CB28D7C6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3F3E-D6BF-99D9-AF2F-14DA4DFF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CF2-860B-EA46-F992-899B620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3ADB-5B01-CA36-70DC-5225E627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F1F1-91E8-1CD6-35C6-AB9BED53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9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58B6-08FC-9E8B-3799-2224C29C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A05-F4E0-3A0E-3A7E-3FA3E897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86F-D24B-F49E-06AD-832C16E2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C40B-85FB-195C-43D7-A2DB1359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BE8AF-A8DF-6847-EE51-957FCCFF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3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87005-76EF-8037-D06C-05E2E1A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81416-18FD-0336-B08B-FACDB0D2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AFB1D-7160-1DBD-F901-50DA3163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D82A6-24AD-EBE3-8B6F-900D7430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579E2-BE4A-53B2-5B9E-3AA0F303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D782-06FC-3D2C-F3E6-DAD479D5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C89E-0AE0-4086-FA0B-306580AC8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9F7C5-C1A5-8E62-19DF-501FAAB08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FB5A8-E160-3FB7-B348-36FD5305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A082-6563-541A-EF9D-00307129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90DEF-9181-BF3B-ED20-B3A5C090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0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339C-319F-0371-36B1-548CA5C1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1DE3-1DED-E94C-3C63-8C83F9E2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FA07-3138-4280-073D-3D2A4631E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03DC2-C102-E6EA-3F78-54DFCDED5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B7BAF-0E24-876B-5D71-5492D0A11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C2687-B5AC-861C-AA7C-FE8336CC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E1D-822F-FE01-95BF-C54A4561F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59D88-F094-A075-C5FA-85C76C6E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F66E-2951-4904-B2FF-EE500421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030F7-2231-9BB0-7DD0-80B7695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CFCC7-E9D7-389D-A9F2-BF3702F2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82226-E293-779D-A39C-D363A2C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6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D2DFD-99BA-0C5E-9DD0-1A9E4CC8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94E2F-5617-DBA6-D862-4E1ACE5A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29932-CA1C-53DD-C61B-956FEE2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DCCC-3791-2995-F49F-86147A7A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F0EC9-DA08-E62C-B2A5-14C20831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B52FE-61CF-5C17-CA63-C6450309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C4DD9-215B-8E68-F324-836E51AD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185BE-F1EB-5AA0-2A29-5A35D786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AFB-27BF-8869-D927-DCF47347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3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83B-B205-E099-D5AC-F22BC7D5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B78F1F-66E7-8A9A-6D8A-0A31EADC0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AE7DE-C471-B370-09EE-22185FBE1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9CDE1-D55C-6C28-4C9E-3F50CF6F9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45DD-E3BA-4377-3304-43B1EEE2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4124B-4680-CA32-4828-4406B0C5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133F6C-B596-A23C-B42F-FBB08EB5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5526-5D65-2572-31FF-EC7F4A91E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8BB84-4C4C-A700-F513-C254E52DE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D2DC2-F17D-C574-A5E4-E877F7FD6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522BE-90D2-DA1F-6FD8-7DE6C537E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w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20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9.w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38.wmf"/><Relationship Id="rId4" Type="http://schemas.openxmlformats.org/officeDocument/2006/relationships/oleObject" Target="../embeddings/oleObject21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image" Target="../media/image4.wmf"/><Relationship Id="rId7" Type="http://schemas.openxmlformats.org/officeDocument/2006/relationships/image" Target="../media/image6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w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6839-1615-D6B1-2E57-0ADDB3A93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2575" y="13938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Data Science Engineering Methods and Tools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300" dirty="0"/>
              <a:t>Lecture 2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B08F6-CA66-E9B6-26EF-64525C3B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4013"/>
            <a:ext cx="9144000" cy="2551112"/>
          </a:xfrm>
        </p:spPr>
        <p:txBody>
          <a:bodyPr>
            <a:normAutofit/>
          </a:bodyPr>
          <a:lstStyle/>
          <a:p>
            <a:r>
              <a:rPr lang="en-US" dirty="0"/>
              <a:t>Northeastern University</a:t>
            </a:r>
          </a:p>
          <a:p>
            <a:r>
              <a:rPr lang="en-US" dirty="0"/>
              <a:t>College of Engineering</a:t>
            </a:r>
          </a:p>
          <a:p>
            <a:endParaRPr lang="en-US" dirty="0"/>
          </a:p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 6105 – Spring 2024</a:t>
            </a:r>
            <a:endParaRPr lang="en-US" dirty="0"/>
          </a:p>
          <a:p>
            <a:r>
              <a:rPr lang="en-US" dirty="0"/>
              <a:t>Abdolreza Mosaddegh</a:t>
            </a:r>
          </a:p>
        </p:txBody>
      </p:sp>
    </p:spTree>
    <p:extLst>
      <p:ext uri="{BB962C8B-B14F-4D97-AF65-F5344CB8AC3E}">
        <p14:creationId xmlns:p14="http://schemas.microsoft.com/office/powerpoint/2010/main" val="938570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2F515-95C6-F5EB-2717-676D83BC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Statement: Which Tree?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CCC8D0-AC37-563D-6252-7664A8988C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661" y="1520824"/>
            <a:ext cx="4733214" cy="51257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39D049-F3CA-9368-75CF-51217B3942C1}"/>
              </a:ext>
            </a:extLst>
          </p:cNvPr>
          <p:cNvSpPr txBox="1"/>
          <p:nvPr/>
        </p:nvSpPr>
        <p:spPr>
          <a:xfrm>
            <a:off x="5095875" y="1690688"/>
            <a:ext cx="66960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Occam’s razor: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In philosophy, Occam's razor is a problem-solving principle that recommends searching for explanations constructed with the </a:t>
            </a:r>
            <a:r>
              <a:rPr lang="en-US" sz="2400" dirty="0">
                <a:solidFill>
                  <a:srgbClr val="C00000"/>
                </a:solidFill>
              </a:rPr>
              <a:t>smallest possible set of elements</a:t>
            </a:r>
            <a:r>
              <a:rPr lang="en-US" sz="24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Occam's razor has gained strong </a:t>
            </a:r>
            <a:r>
              <a:rPr lang="en-US" sz="2400" dirty="0">
                <a:solidFill>
                  <a:srgbClr val="C00000"/>
                </a:solidFill>
              </a:rPr>
              <a:t>empirical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C00000"/>
                </a:solidFill>
              </a:rPr>
              <a:t>support</a:t>
            </a:r>
            <a:r>
              <a:rPr lang="en-US" sz="2400" dirty="0"/>
              <a:t> in statistics and machine learning.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Based on Occam’s razor principle, </a:t>
            </a:r>
            <a:r>
              <a:rPr lang="en-US" sz="2400" dirty="0">
                <a:solidFill>
                  <a:srgbClr val="C00000"/>
                </a:solidFill>
              </a:rPr>
              <a:t>the smallest decision tree</a:t>
            </a:r>
            <a:r>
              <a:rPr lang="en-US" sz="2400" dirty="0"/>
              <a:t> that correctly classifies training examples is the best.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94410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B1401-4B84-054A-8293-EAFABEEDC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Smallest Tree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E3098-0CF3-90AC-E2E3-A04DF344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Learning the simplest (smallest) decision tree is an NP-complete problem [</a:t>
            </a:r>
            <a:r>
              <a:rPr lang="en-US" dirty="0" err="1"/>
              <a:t>Hyafil</a:t>
            </a:r>
            <a:r>
              <a:rPr lang="en-US" dirty="0"/>
              <a:t> &amp; Rivest ’76]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Resort to a </a:t>
            </a:r>
            <a:r>
              <a:rPr lang="en-US" dirty="0">
                <a:solidFill>
                  <a:srgbClr val="C00000"/>
                </a:solidFill>
              </a:rPr>
              <a:t>greedy</a:t>
            </a:r>
            <a:r>
              <a:rPr lang="en-US" dirty="0"/>
              <a:t> heuristic: </a:t>
            </a:r>
          </a:p>
          <a:p>
            <a:pPr marL="0" indent="0">
              <a:buNone/>
            </a:pPr>
            <a:r>
              <a:rPr lang="en-US" dirty="0"/>
              <a:t>- Start from empty decision tree </a:t>
            </a:r>
          </a:p>
          <a:p>
            <a:pPr marL="0" indent="0">
              <a:buNone/>
            </a:pPr>
            <a:r>
              <a:rPr lang="en-US" dirty="0"/>
              <a:t>- Split on next </a:t>
            </a:r>
            <a:r>
              <a:rPr lang="en-US" dirty="0">
                <a:solidFill>
                  <a:srgbClr val="C00000"/>
                </a:solidFill>
              </a:rPr>
              <a:t>best attribute </a:t>
            </a:r>
            <a:r>
              <a:rPr lang="en-US" dirty="0"/>
              <a:t>(feature)</a:t>
            </a:r>
          </a:p>
          <a:p>
            <a:pPr marL="0" indent="0">
              <a:buNone/>
            </a:pPr>
            <a:r>
              <a:rPr lang="en-US" dirty="0"/>
              <a:t> - Recurse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Greedy algorithms make a locally optimal choice at each stage that </a:t>
            </a:r>
            <a:r>
              <a:rPr lang="en-US" dirty="0">
                <a:solidFill>
                  <a:srgbClr val="C00000"/>
                </a:solidFill>
              </a:rPr>
              <a:t>approximate a globally optimal solution </a:t>
            </a:r>
            <a:r>
              <a:rPr lang="en-US" dirty="0"/>
              <a:t>in a reasonable amount of time.</a:t>
            </a:r>
          </a:p>
          <a:p>
            <a:r>
              <a:rPr lang="en-US" dirty="0"/>
              <a:t>Sometimes, a greedy strategy does not produce an optimal solution, but just can yield </a:t>
            </a:r>
            <a:r>
              <a:rPr lang="en-US" dirty="0">
                <a:solidFill>
                  <a:srgbClr val="C00000"/>
                </a:solidFill>
              </a:rPr>
              <a:t>locally optimal outcomes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9641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82E6-2C50-9CC5-D44D-CA407784E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Attribute is the Best?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111907-D657-83A6-C877-C021B18C4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7675" y="1690688"/>
            <a:ext cx="5736125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B27F10-F6B9-BAFF-6CF8-07B8D650368B}"/>
              </a:ext>
            </a:extLst>
          </p:cNvPr>
          <p:cNvSpPr txBox="1"/>
          <p:nvPr/>
        </p:nvSpPr>
        <p:spPr>
          <a:xfrm>
            <a:off x="838200" y="1455974"/>
            <a:ext cx="39624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Heuristic: </a:t>
            </a:r>
          </a:p>
          <a:p>
            <a:r>
              <a:rPr lang="en-US" sz="2400" dirty="0"/>
              <a:t>choose the attribute that produces best classification (the “</a:t>
            </a:r>
            <a:r>
              <a:rPr lang="en-US" sz="2400" dirty="0">
                <a:solidFill>
                  <a:srgbClr val="FF0000"/>
                </a:solidFill>
              </a:rPr>
              <a:t>purest</a:t>
            </a:r>
            <a:r>
              <a:rPr lang="en-US" sz="2400" dirty="0"/>
              <a:t>” nodes)</a:t>
            </a:r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E574C08-DA00-6103-C3E1-6092EDA50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7608225"/>
              </p:ext>
            </p:extLst>
          </p:nvPr>
        </p:nvGraphicFramePr>
        <p:xfrm>
          <a:off x="973127" y="3501010"/>
          <a:ext cx="3692546" cy="30321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645160" imgH="4635360" progId="">
                  <p:embed/>
                </p:oleObj>
              </mc:Choice>
              <mc:Fallback>
                <p:oleObj name="PBrush" r:id="rId3" imgW="5645160" imgH="463536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078D4EB3-16FA-D3AB-C263-A94DE6F423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3127" y="3501010"/>
                        <a:ext cx="3692546" cy="30321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237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6A238-51F7-EF7B-674A-D6388EDFB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Impurity as 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88474-20DA-257F-0E12-6F67A4DE0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Impurity is presence of more than one class in a subset of data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CD3103B-019B-02CC-4EA6-3BC3A49556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7825974"/>
              </p:ext>
            </p:extLst>
          </p:nvPr>
        </p:nvGraphicFramePr>
        <p:xfrm>
          <a:off x="1250950" y="3014663"/>
          <a:ext cx="9023350" cy="316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023400" imgH="3162240" progId="">
                  <p:embed/>
                </p:oleObj>
              </mc:Choice>
              <mc:Fallback>
                <p:oleObj name="PBrush" r:id="rId2" imgW="9023400" imgH="3162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0950" y="3014663"/>
                        <a:ext cx="9023350" cy="316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A2D6D38-ED2B-4E33-1D21-01912A91C21E}"/>
              </a:ext>
            </a:extLst>
          </p:cNvPr>
          <p:cNvSpPr txBox="1"/>
          <p:nvPr/>
        </p:nvSpPr>
        <p:spPr>
          <a:xfrm>
            <a:off x="220663" y="6214778"/>
            <a:ext cx="117506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Impurity measures are used in Decision Trees as a loss function.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Learning process tries to find lowest impurity as possible</a:t>
            </a:r>
          </a:p>
        </p:txBody>
      </p:sp>
    </p:spTree>
    <p:extLst>
      <p:ext uri="{BB962C8B-B14F-4D97-AF65-F5344CB8AC3E}">
        <p14:creationId xmlns:p14="http://schemas.microsoft.com/office/powerpoint/2010/main" val="1516388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0B128-103F-1933-A8BE-3F53EB71F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7185F-3BED-3086-C2AF-36B363457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243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spilt decreases impurity more?</a:t>
            </a:r>
          </a:p>
          <a:p>
            <a:pPr marL="0" indent="0">
              <a:buNone/>
            </a:pPr>
            <a:r>
              <a:rPr lang="en-US" sz="2800" dirty="0"/>
              <a:t>Gain = Impurity </a:t>
            </a:r>
            <a:r>
              <a:rPr lang="en-US" sz="2800" dirty="0">
                <a:solidFill>
                  <a:srgbClr val="C00000"/>
                </a:solidFill>
              </a:rPr>
              <a:t>before</a:t>
            </a:r>
            <a:r>
              <a:rPr lang="en-US" sz="2800" dirty="0"/>
              <a:t> </a:t>
            </a:r>
            <a:r>
              <a:rPr lang="en-US" dirty="0"/>
              <a:t>spilt</a:t>
            </a:r>
            <a:r>
              <a:rPr lang="en-US" sz="2800" dirty="0"/>
              <a:t> – Impurity </a:t>
            </a:r>
            <a:r>
              <a:rPr lang="en-US" sz="2800" dirty="0">
                <a:solidFill>
                  <a:srgbClr val="C00000"/>
                </a:solidFill>
              </a:rPr>
              <a:t>after</a:t>
            </a:r>
            <a:r>
              <a:rPr lang="en-US" sz="2800" dirty="0"/>
              <a:t> </a:t>
            </a:r>
            <a:r>
              <a:rPr lang="en-US" dirty="0"/>
              <a:t>spilt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dirty="0"/>
              <a:t>Bigger gain indicates more decrease in impurity after split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FB745B5-68F9-432A-5DF0-2AEE23BFDE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4680582"/>
              </p:ext>
            </p:extLst>
          </p:nvPr>
        </p:nvGraphicFramePr>
        <p:xfrm>
          <a:off x="2907792" y="3356199"/>
          <a:ext cx="7952486" cy="3346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309240" imgH="3917880" progId="">
                  <p:embed/>
                </p:oleObj>
              </mc:Choice>
              <mc:Fallback>
                <p:oleObj name="PBrush" r:id="rId2" imgW="9309240" imgH="391788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FB745B5-68F9-432A-5DF0-2AEE23BFDE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07792" y="3356199"/>
                        <a:ext cx="7952486" cy="3346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4268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2CD05C2-B11D-C339-1D6A-A6F5169C8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8097" y="3583564"/>
            <a:ext cx="4722506" cy="2976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8E743B-1833-856B-FD46-C594D1BF7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by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E39D9-3724-FE7D-81D7-FD2211A9C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1- Compute impurity measure (P) before splitting </a:t>
            </a:r>
          </a:p>
          <a:p>
            <a:pPr marL="0" indent="0">
              <a:buNone/>
            </a:pPr>
            <a:r>
              <a:rPr lang="en-US" sz="1800" dirty="0"/>
              <a:t>2- Compute impurity measure (M) after splitting by any attribute</a:t>
            </a:r>
          </a:p>
          <a:p>
            <a:pPr marL="1028700"/>
            <a:r>
              <a:rPr lang="en-US" sz="1800" dirty="0"/>
              <a:t>Compute impurity measure of each child node </a:t>
            </a:r>
          </a:p>
          <a:p>
            <a:pPr marL="1028700"/>
            <a:r>
              <a:rPr lang="en-US" sz="1800" dirty="0"/>
              <a:t>Compute the average impurity of the children</a:t>
            </a:r>
          </a:p>
          <a:p>
            <a:pPr marL="0" indent="0">
              <a:buNone/>
            </a:pPr>
            <a:r>
              <a:rPr lang="en-US" sz="1800" dirty="0"/>
              <a:t>3- Calculate </a:t>
            </a:r>
            <a:r>
              <a:rPr lang="en-US" sz="1800" dirty="0">
                <a:solidFill>
                  <a:srgbClr val="FF0000"/>
                </a:solidFill>
              </a:rPr>
              <a:t>gain</a:t>
            </a:r>
            <a:r>
              <a:rPr lang="en-US" sz="1800" dirty="0"/>
              <a:t> as follows:</a:t>
            </a:r>
          </a:p>
          <a:p>
            <a:pPr marL="0" indent="0">
              <a:buNone/>
            </a:pPr>
            <a:r>
              <a:rPr lang="en-US" sz="1800" dirty="0"/>
              <a:t>          Gain = P – M</a:t>
            </a:r>
          </a:p>
          <a:p>
            <a:pPr marL="0" indent="0">
              <a:buNone/>
            </a:pPr>
            <a:r>
              <a:rPr lang="en-US" sz="1800" dirty="0"/>
              <a:t>4- Choose the attribute test condition that produces the highest gain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This method needs a measure of </a:t>
            </a:r>
            <a:r>
              <a:rPr lang="en-US" sz="1800" dirty="0">
                <a:solidFill>
                  <a:srgbClr val="FF0000"/>
                </a:solidFill>
              </a:rPr>
              <a:t>impurity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40956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29D56-7418-751F-DA9B-1B7226F1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Impurity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37448-3AF4-118A-D0E7-9FFD27FDF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dirty="0"/>
              <a:t>For a given node t (</a:t>
            </a:r>
            <a:r>
              <a:rPr lang="en-US" sz="2400" dirty="0"/>
              <a:t>p( j | t) is the relative frequency of class j at node t</a:t>
            </a:r>
            <a:r>
              <a:rPr lang="en-US" sz="3200" dirty="0"/>
              <a:t>)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Gini Index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Entropy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Misclassification error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C6198C-3727-99D3-BBBA-C7377ACE0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181" y="2305267"/>
            <a:ext cx="3514437" cy="838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A26F52-56E5-5FE1-CDB1-0E665F405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181" y="3836948"/>
            <a:ext cx="5724525" cy="771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2640B-AB30-BA07-130C-127A9E018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4181" y="5492750"/>
            <a:ext cx="479107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6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F410F-C7FA-5229-D6B2-FC78349E6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Gini 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37079-C537-F8C2-0374-66DE0292F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97758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Gini Index for a given node t :</a:t>
            </a:r>
          </a:p>
          <a:p>
            <a:pPr marL="0" indent="0">
              <a:buNone/>
            </a:pPr>
            <a:r>
              <a:rPr lang="en-US" sz="2400" dirty="0"/>
              <a:t>p( j | t) is the relative frequency of class j at node 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Gini coefficient measures the </a:t>
            </a:r>
            <a:r>
              <a:rPr lang="en-US" sz="2400" dirty="0">
                <a:solidFill>
                  <a:srgbClr val="C00000"/>
                </a:solidFill>
              </a:rPr>
              <a:t>inequality</a:t>
            </a:r>
            <a:r>
              <a:rPr lang="en-US" sz="2400" dirty="0"/>
              <a:t> among the values of a frequency distribution </a:t>
            </a:r>
          </a:p>
          <a:p>
            <a:pPr marL="0" indent="0">
              <a:buNone/>
            </a:pPr>
            <a:r>
              <a:rPr lang="en-US" sz="2400" dirty="0"/>
              <a:t>– Maximum (1 - 1/</a:t>
            </a:r>
            <a:r>
              <a:rPr lang="en-US" sz="2400" dirty="0" err="1"/>
              <a:t>Number_of_classes</a:t>
            </a:r>
            <a:r>
              <a:rPr lang="en-US" sz="2400" dirty="0"/>
              <a:t> ) when records are equally distributed among all classes, implying least interesting information </a:t>
            </a:r>
          </a:p>
          <a:p>
            <a:pPr marL="0" indent="0">
              <a:buNone/>
            </a:pPr>
            <a:r>
              <a:rPr lang="en-US" sz="2400" dirty="0"/>
              <a:t>– Minimum (0) when all records belong to one class, implying most interesting information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When a node p is split into k partitions 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21AD18-3A9A-96A7-ADF8-53AB38270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903" y="1825625"/>
            <a:ext cx="3752850" cy="895350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0C45739-985D-FF1D-E38A-D311BC67C6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7161462"/>
              </p:ext>
            </p:extLst>
          </p:nvPr>
        </p:nvGraphicFramePr>
        <p:xfrm>
          <a:off x="7011844" y="5480050"/>
          <a:ext cx="22098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209680" imgH="711360" progId="">
                  <p:embed/>
                </p:oleObj>
              </mc:Choice>
              <mc:Fallback>
                <p:oleObj name="PBrush" r:id="rId3" imgW="2209680" imgH="711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1844" y="5480050"/>
                        <a:ext cx="22098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7424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6019-7E09-CF6E-A114-05A2AE31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using Information Gain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B8E3F6-361F-9590-EF0D-BEEEFB073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6622" y="1825625"/>
            <a:ext cx="8358755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FB02C7-DF76-BD38-5660-BA861BCFF16C}"/>
              </a:ext>
            </a:extLst>
          </p:cNvPr>
          <p:cNvSpPr txBox="1"/>
          <p:nvPr/>
        </p:nvSpPr>
        <p:spPr>
          <a:xfrm>
            <a:off x="3781425" y="63754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Gain</a:t>
            </a:r>
            <a:r>
              <a:rPr lang="en-US" dirty="0"/>
              <a:t> = 0.500 – 0.361 = 0.139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D71BD-FD17-6FE4-B332-1DA65E21AAE2}"/>
                  </a:ext>
                </a:extLst>
              </p:cNvPr>
              <p:cNvSpPr txBox="1"/>
              <p:nvPr/>
            </p:nvSpPr>
            <p:spPr>
              <a:xfrm>
                <a:off x="10275377" y="3302971"/>
                <a:ext cx="1916623" cy="2520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900" dirty="0"/>
                  <a:t>Gini = 1- (6/12)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900" i="1" smtClean="0">
                            <a:latin typeface="Cambria Math" panose="02040503050406030204" pitchFamily="18" charset="0"/>
                          </a:rPr>
                        </m:ctrlPr>
                      </m:sSupPr>
                      <m:e/>
                      <m:sup>
                        <m:r>
                          <a:rPr lang="en-US" sz="9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sz="900" b="0" i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m:rPr>
                        <m:nor/>
                      </m:rPr>
                      <a:rPr lang="en-US" sz="900" dirty="0"/>
                      <m:t>(6/12)</m:t>
                    </m:r>
                    <m:sSup>
                      <m:sSup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sSupPr>
                      <m:e/>
                      <m:sup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900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sz="9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D71BD-FD17-6FE4-B332-1DA65E21AA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5377" y="3302971"/>
                <a:ext cx="1916623" cy="252057"/>
              </a:xfrm>
              <a:prstGeom prst="rect">
                <a:avLst/>
              </a:prstGeom>
              <a:blipFill>
                <a:blip r:embed="rId3"/>
                <a:stretch>
                  <a:fillRect b="-9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E22936C6-69E6-A4C4-523E-9B287EDECF0D}"/>
              </a:ext>
            </a:extLst>
          </p:cNvPr>
          <p:cNvSpPr txBox="1"/>
          <p:nvPr/>
        </p:nvSpPr>
        <p:spPr>
          <a:xfrm>
            <a:off x="6953250" y="2320070"/>
            <a:ext cx="139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Play Tennis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9C1BB2-F18C-411C-0120-22D9D2122399}"/>
              </a:ext>
            </a:extLst>
          </p:cNvPr>
          <p:cNvSpPr txBox="1"/>
          <p:nvPr/>
        </p:nvSpPr>
        <p:spPr>
          <a:xfrm>
            <a:off x="6648450" y="2800960"/>
            <a:ext cx="1762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Not Play Tennis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230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3CC6D-FF14-3E1E-F4B0-93C54C3B7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Classification </a:t>
            </a:r>
            <a:r>
              <a:rPr lang="fr-FR" dirty="0" err="1"/>
              <a:t>Error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A1D2F-028E-1941-7285-CB65E416C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Classification </a:t>
            </a:r>
            <a:r>
              <a:rPr lang="fr-FR" dirty="0" err="1"/>
              <a:t>error</a:t>
            </a:r>
            <a:r>
              <a:rPr lang="fr-FR" dirty="0"/>
              <a:t> at a </a:t>
            </a:r>
            <a:r>
              <a:rPr lang="fr-FR" dirty="0" err="1"/>
              <a:t>node</a:t>
            </a:r>
            <a:r>
              <a:rPr lang="fr-FR" dirty="0"/>
              <a:t> t:</a:t>
            </a:r>
          </a:p>
          <a:p>
            <a:pPr marL="0" indent="0">
              <a:buNone/>
            </a:pPr>
            <a:r>
              <a:rPr lang="en-US" dirty="0"/>
              <a:t>Measures </a:t>
            </a:r>
            <a:r>
              <a:rPr lang="en-US" dirty="0">
                <a:solidFill>
                  <a:srgbClr val="C00000"/>
                </a:solidFill>
              </a:rPr>
              <a:t>misclassification</a:t>
            </a:r>
            <a:r>
              <a:rPr lang="en-US" dirty="0"/>
              <a:t> error made by a node.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Maximum (1 - 1/</a:t>
            </a:r>
            <a:r>
              <a:rPr lang="en-US" dirty="0" err="1"/>
              <a:t>Number_of_classes</a:t>
            </a:r>
            <a:r>
              <a:rPr lang="en-US" dirty="0"/>
              <a:t>) when records are equally distributed among all classes, implying least interesting information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– Minimum (0) when all records belong to one class, implying most interesting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858707-7EF2-9894-9069-F036A2A06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414" y="1598325"/>
            <a:ext cx="479107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84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619812-40F9-6C39-736A-4533B4327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033" y="3185098"/>
            <a:ext cx="6225641" cy="3586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18321F-38A3-DD5B-A25D-B7CD49F1E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40EC-5F1D-A435-7695-09077C9B1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2282"/>
            <a:ext cx="8910492" cy="4351338"/>
          </a:xfrm>
        </p:spPr>
        <p:txBody>
          <a:bodyPr>
            <a:normAutofit/>
          </a:bodyPr>
          <a:lstStyle/>
          <a:p>
            <a:r>
              <a:rPr lang="en-US" sz="2400" dirty="0"/>
              <a:t>A decision tree is a hierarchical </a:t>
            </a:r>
            <a:r>
              <a:rPr lang="en-US" sz="2400" dirty="0">
                <a:solidFill>
                  <a:srgbClr val="C00000"/>
                </a:solidFill>
              </a:rPr>
              <a:t>classification</a:t>
            </a:r>
            <a:r>
              <a:rPr lang="en-US" sz="2400" dirty="0"/>
              <a:t> model that uses a tree structure and can be used to support decisions</a:t>
            </a:r>
          </a:p>
          <a:p>
            <a:r>
              <a:rPr lang="en-US" sz="2400" dirty="0"/>
              <a:t>Each internal node represent a </a:t>
            </a:r>
            <a:r>
              <a:rPr lang="en-US" sz="2400" dirty="0">
                <a:solidFill>
                  <a:srgbClr val="C00000"/>
                </a:solidFill>
              </a:rPr>
              <a:t>test</a:t>
            </a:r>
            <a:r>
              <a:rPr lang="en-US" sz="2400" dirty="0"/>
              <a:t> on one attribute (feature) </a:t>
            </a:r>
          </a:p>
          <a:p>
            <a:r>
              <a:rPr lang="en-US" sz="2400" dirty="0"/>
              <a:t>Each branch from a node represents a possible </a:t>
            </a:r>
            <a:r>
              <a:rPr lang="en-US" sz="2400" dirty="0">
                <a:solidFill>
                  <a:srgbClr val="C00000"/>
                </a:solidFill>
              </a:rPr>
              <a:t>outcome</a:t>
            </a:r>
            <a:r>
              <a:rPr lang="en-US" sz="2400" dirty="0"/>
              <a:t> of the test</a:t>
            </a:r>
          </a:p>
          <a:p>
            <a:r>
              <a:rPr lang="en-US" sz="2400" dirty="0"/>
              <a:t>Each leaf node represents a class </a:t>
            </a:r>
            <a:r>
              <a:rPr lang="en-US" sz="2400" dirty="0">
                <a:solidFill>
                  <a:srgbClr val="C00000"/>
                </a:solidFill>
              </a:rPr>
              <a:t>label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56C33E-D660-4B6E-30CF-BA51A96E51EC}"/>
              </a:ext>
            </a:extLst>
          </p:cNvPr>
          <p:cNvSpPr txBox="1"/>
          <p:nvPr/>
        </p:nvSpPr>
        <p:spPr>
          <a:xfrm>
            <a:off x="1095375" y="62260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Is weather condition suitable for </a:t>
            </a:r>
            <a:r>
              <a:rPr lang="en-US" sz="1800" dirty="0">
                <a:solidFill>
                  <a:srgbClr val="FF0000"/>
                </a:solidFill>
              </a:rPr>
              <a:t>playing tennis</a:t>
            </a:r>
            <a:r>
              <a:rPr lang="en-US" sz="1800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57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618B0-DD2A-EF2D-9BF9-14B20DF14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E7B7-7827-000D-FCC1-0B6ABAC73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1D1315-E0B2-3BAF-E46F-685064EE1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44" y="0"/>
            <a:ext cx="107259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411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007E-2453-5F66-031E-10DC5707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FD2A8-67A0-9742-6ED7-2008BD0AF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04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Entropy at a given node 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Entropy is commonly associated with a state of </a:t>
            </a:r>
            <a:r>
              <a:rPr lang="en-US" dirty="0">
                <a:solidFill>
                  <a:srgbClr val="C00000"/>
                </a:solidFill>
              </a:rPr>
              <a:t>disorder</a:t>
            </a:r>
            <a:r>
              <a:rPr lang="en-US" dirty="0"/>
              <a:t> or uncertainty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Maximum (Log </a:t>
            </a:r>
            <a:r>
              <a:rPr lang="en-US" dirty="0" err="1"/>
              <a:t>Number_of_classes</a:t>
            </a:r>
            <a:r>
              <a:rPr lang="en-US" dirty="0"/>
              <a:t> ) when records are equally distributed among all classes implying least information </a:t>
            </a:r>
          </a:p>
          <a:p>
            <a:pPr marL="0" indent="0">
              <a:buNone/>
            </a:pPr>
            <a:r>
              <a:rPr lang="en-US" dirty="0"/>
              <a:t>– Minimum (0.0) when all records belong to one class, implying most information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Entropy based computations are quite similar to the GINI index computations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C0BD-4868-0F8C-BF16-D23550C89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700" y="1690688"/>
            <a:ext cx="57245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71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8C950-6584-DDAF-75BE-01BDC7A4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C04DB-5D60-CD54-7C62-C8E8F6C0B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8ABB11-7239-1CAD-32FB-93C3B83D88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339443"/>
              </p:ext>
            </p:extLst>
          </p:nvPr>
        </p:nvGraphicFramePr>
        <p:xfrm>
          <a:off x="915321" y="1825625"/>
          <a:ext cx="9095166" cy="3867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7810560" imgH="3321000" progId="">
                  <p:embed/>
                </p:oleObj>
              </mc:Choice>
              <mc:Fallback>
                <p:oleObj name="PBrush" r:id="rId2" imgW="7810560" imgH="33210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15321" y="1825625"/>
                        <a:ext cx="9095166" cy="3867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5F3099A0-07F6-4A63-672F-E2F5DE77B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7537" y="681037"/>
            <a:ext cx="57245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6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FE349-5497-6D3B-AB44-0DCF8F019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Impurity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8D30E-3E34-AC5B-B608-C5CCF0AD5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0805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Entropy and Gini are more sensitive to changes in the node probabilities than the misclassification error rate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B4F4903-52E6-F4B1-1C8B-7519D7DEFC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6075092"/>
              </p:ext>
            </p:extLst>
          </p:nvPr>
        </p:nvGraphicFramePr>
        <p:xfrm>
          <a:off x="6179127" y="2057400"/>
          <a:ext cx="5283200" cy="425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283360" imgH="4254480" progId="">
                  <p:embed/>
                </p:oleObj>
              </mc:Choice>
              <mc:Fallback>
                <p:oleObj name="PBrush" r:id="rId2" imgW="5283360" imgH="42544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79127" y="2057400"/>
                        <a:ext cx="5283200" cy="425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0703BE1-CCC4-68FE-EF5A-0F0559F66DCB}"/>
              </a:ext>
            </a:extLst>
          </p:cNvPr>
          <p:cNvSpPr txBox="1"/>
          <p:nvPr/>
        </p:nvSpPr>
        <p:spPr>
          <a:xfrm>
            <a:off x="7426036" y="1737797"/>
            <a:ext cx="2419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 a 2-class problem</a:t>
            </a:r>
          </a:p>
        </p:txBody>
      </p:sp>
    </p:spTree>
    <p:extLst>
      <p:ext uri="{BB962C8B-B14F-4D97-AF65-F5344CB8AC3E}">
        <p14:creationId xmlns:p14="http://schemas.microsoft.com/office/powerpoint/2010/main" val="4120557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357F-E183-7F5D-C2E9-F7D85781C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5824-846E-FFE6-6B49-12EFAD77F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60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Information gain is the reduction in entropy produced from splitting.</a:t>
            </a:r>
          </a:p>
          <a:p>
            <a:pPr marL="0" indent="0">
              <a:buNone/>
            </a:pPr>
            <a:r>
              <a:rPr lang="fr-FR" dirty="0"/>
              <a:t>Information Gain 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splitting</a:t>
            </a:r>
            <a:r>
              <a:rPr lang="fr-FR" dirty="0"/>
              <a:t>  </a:t>
            </a:r>
            <a:r>
              <a:rPr lang="en-US" dirty="0"/>
              <a:t>parent node(p) with n records: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 err="1"/>
              <a:t>ni</a:t>
            </a:r>
            <a:r>
              <a:rPr lang="en-US" sz="2000" dirty="0"/>
              <a:t> is number of records in partition </a:t>
            </a:r>
            <a:r>
              <a:rPr lang="en-US" sz="2000" dirty="0" err="1"/>
              <a:t>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Choose the split that achieves most reduction in Entropy(maximizes GAIN) </a:t>
            </a:r>
          </a:p>
          <a:p>
            <a:pPr marL="0" indent="0">
              <a:buNone/>
            </a:pPr>
            <a:r>
              <a:rPr lang="en-US" dirty="0"/>
              <a:t>– Used in the ID3 decision tree algorithm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53859D7-79D1-2E80-623D-2810249541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4674177"/>
              </p:ext>
            </p:extLst>
          </p:nvPr>
        </p:nvGraphicFramePr>
        <p:xfrm>
          <a:off x="838200" y="2893725"/>
          <a:ext cx="5054600" cy="88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054760" imgH="882720" progId="">
                  <p:embed/>
                </p:oleObj>
              </mc:Choice>
              <mc:Fallback>
                <p:oleObj name="PBrush" r:id="rId2" imgW="5054760" imgH="882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200" y="2893725"/>
                        <a:ext cx="5054600" cy="882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3055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A0D6A-D904-D61E-C871-AFEA874B2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 of information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9EF51-E301-CB49-34BF-ECC654AA3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• It prefers attributes with large number of values that split the data into small, pure subsets </a:t>
            </a:r>
          </a:p>
          <a:p>
            <a:pPr marL="0" indent="0">
              <a:buNone/>
            </a:pPr>
            <a:r>
              <a:rPr lang="en-US" dirty="0"/>
              <a:t>• Quinlan’s gain ratio uses normalization to improve this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EA645-3739-3803-706D-0BB6067E7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838" y="3288572"/>
            <a:ext cx="9215438" cy="22359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6C7007-F558-BD2C-17B3-D56B314168AB}"/>
              </a:ext>
            </a:extLst>
          </p:cNvPr>
          <p:cNvSpPr txBox="1"/>
          <p:nvPr/>
        </p:nvSpPr>
        <p:spPr>
          <a:xfrm>
            <a:off x="1590674" y="5711735"/>
            <a:ext cx="100203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Customer ID has highest information gain because entropy for all the children is zero</a:t>
            </a:r>
          </a:p>
          <a:p>
            <a:r>
              <a:rPr lang="en-US" dirty="0"/>
              <a:t>information gain has the disadvantage that it prefers attributes with large number of values that split the data into small, pure subsets leads to overfitting to train dataset.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7DADBBC-238E-2D94-10B0-BB1B6EA7E9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517812"/>
              </p:ext>
            </p:extLst>
          </p:nvPr>
        </p:nvGraphicFramePr>
        <p:xfrm>
          <a:off x="4650870" y="2199443"/>
          <a:ext cx="2978365" cy="5200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054760" imgH="882720" progId="">
                  <p:embed/>
                </p:oleObj>
              </mc:Choice>
              <mc:Fallback>
                <p:oleObj name="PBrush" r:id="rId3" imgW="5054760" imgH="88272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53859D7-79D1-2E80-623D-2810249541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0870" y="2199443"/>
                        <a:ext cx="2978365" cy="5200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3056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58D62-962F-9C6B-382B-2B242385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 Ratio (Quinlan’s Gain Ratio)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07D20-7BA5-C0D3-A579-F40FCBBB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Adjusts Information Gain by the entropy of the partitioning (</a:t>
            </a:r>
            <a:r>
              <a:rPr lang="en-US" dirty="0" err="1"/>
              <a:t>SplitINFO</a:t>
            </a:r>
            <a:r>
              <a:rPr lang="en-US" dirty="0"/>
              <a:t>). </a:t>
            </a:r>
          </a:p>
          <a:p>
            <a:r>
              <a:rPr lang="en-US" dirty="0"/>
              <a:t>Large number of small partitions is </a:t>
            </a:r>
            <a:r>
              <a:rPr lang="en-US" dirty="0">
                <a:solidFill>
                  <a:srgbClr val="C00000"/>
                </a:solidFill>
              </a:rPr>
              <a:t>penalized</a:t>
            </a:r>
            <a:r>
              <a:rPr lang="en-US" dirty="0"/>
              <a:t> </a:t>
            </a:r>
          </a:p>
          <a:p>
            <a:r>
              <a:rPr lang="en-US" dirty="0"/>
              <a:t>Designed to overcome the disadvantage of Information Gain</a:t>
            </a:r>
          </a:p>
          <a:p>
            <a:r>
              <a:rPr lang="en-US" dirty="0"/>
              <a:t> Used in C4.5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25E56-07DB-FC05-0774-4E1C39610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296" y="4545233"/>
            <a:ext cx="9129712" cy="2217997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8F1041B-F149-1763-5AC4-95400F86FB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134681"/>
              </p:ext>
            </p:extLst>
          </p:nvPr>
        </p:nvGraphicFramePr>
        <p:xfrm>
          <a:off x="5804261" y="3870036"/>
          <a:ext cx="5471427" cy="675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7461360" imgH="920880" progId="">
                  <p:embed/>
                </p:oleObj>
              </mc:Choice>
              <mc:Fallback>
                <p:oleObj name="PBrush" r:id="rId3" imgW="7461360" imgH="920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04261" y="3870036"/>
                        <a:ext cx="5471427" cy="6751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803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537C0-CA60-C927-94E5-E8A4D5BB7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7744FC-9F94-DA54-71CB-946F5B379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3518" y="523080"/>
            <a:ext cx="9683027" cy="6044327"/>
          </a:xfrm>
        </p:spPr>
      </p:pic>
    </p:spTree>
    <p:extLst>
      <p:ext uri="{BB962C8B-B14F-4D97-AF65-F5344CB8AC3E}">
        <p14:creationId xmlns:p14="http://schemas.microsoft.com/office/powerpoint/2010/main" val="4470600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2F158-BD2B-943E-E11A-E2F9A148B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splitting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0FD2A-329A-602D-7D8A-458ACF199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should the splitting procedure stop? </a:t>
            </a:r>
          </a:p>
          <a:p>
            <a:r>
              <a:rPr lang="en-US" dirty="0"/>
              <a:t>If all the records belong to a </a:t>
            </a:r>
            <a:r>
              <a:rPr lang="en-US" dirty="0">
                <a:solidFill>
                  <a:srgbClr val="C00000"/>
                </a:solidFill>
              </a:rPr>
              <a:t>same class </a:t>
            </a:r>
            <a:r>
              <a:rPr lang="en-US" dirty="0"/>
              <a:t>in all nodes</a:t>
            </a:r>
          </a:p>
          <a:p>
            <a:r>
              <a:rPr lang="en-US" dirty="0"/>
              <a:t>If all the records in any node have </a:t>
            </a:r>
            <a:r>
              <a:rPr lang="en-US" dirty="0">
                <a:solidFill>
                  <a:srgbClr val="C00000"/>
                </a:solidFill>
              </a:rPr>
              <a:t>identical attribute values</a:t>
            </a:r>
          </a:p>
          <a:p>
            <a:r>
              <a:rPr lang="en-US" dirty="0">
                <a:solidFill>
                  <a:srgbClr val="C00000"/>
                </a:solidFill>
              </a:rPr>
              <a:t>Early termination </a:t>
            </a:r>
            <a:r>
              <a:rPr lang="en-US" dirty="0"/>
              <a:t>of process by settings some limits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Growth of a decision tree leads to complexity of the model and </a:t>
            </a:r>
            <a:r>
              <a:rPr lang="en-US" dirty="0">
                <a:solidFill>
                  <a:srgbClr val="C00000"/>
                </a:solidFill>
              </a:rPr>
              <a:t>overfitting</a:t>
            </a:r>
            <a:r>
              <a:rPr lang="en-US" dirty="0"/>
              <a:t> to training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491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77D8BB-2015-CB1A-5C67-5AF1EC3F9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8112" y="2747880"/>
            <a:ext cx="6659702" cy="404611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3E92E0-622C-FDA4-5C1E-C86972227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overfitting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780193-7943-FB9B-02B4-FA03F538EC56}"/>
              </a:ext>
            </a:extLst>
          </p:cNvPr>
          <p:cNvSpPr txBox="1"/>
          <p:nvPr/>
        </p:nvSpPr>
        <p:spPr>
          <a:xfrm>
            <a:off x="756813" y="1405377"/>
            <a:ext cx="1059698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Two main approaches: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Reduce model complexity by </a:t>
            </a:r>
            <a:r>
              <a:rPr lang="en-US" sz="2400" dirty="0">
                <a:solidFill>
                  <a:srgbClr val="C00000"/>
                </a:solidFill>
              </a:rPr>
              <a:t>stopping growth </a:t>
            </a:r>
            <a:r>
              <a:rPr lang="en-US" sz="2400" dirty="0"/>
              <a:t>of the tree using constraints (during creation of tree)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Grow full tree, then </a:t>
            </a:r>
            <a:r>
              <a:rPr lang="en-US" sz="2400" dirty="0">
                <a:solidFill>
                  <a:srgbClr val="C00000"/>
                </a:solidFill>
              </a:rPr>
              <a:t>prune</a:t>
            </a:r>
            <a:r>
              <a:rPr lang="en-US" sz="2400" dirty="0"/>
              <a:t> to reduce model complexity </a:t>
            </a:r>
          </a:p>
          <a:p>
            <a:endParaRPr lang="en-US" sz="24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F8CD3F-6B07-B64F-2086-EFF6FCDA98E1}"/>
              </a:ext>
            </a:extLst>
          </p:cNvPr>
          <p:cNvCxnSpPr>
            <a:cxnSpLocks/>
          </p:cNvCxnSpPr>
          <p:nvPr/>
        </p:nvCxnSpPr>
        <p:spPr>
          <a:xfrm>
            <a:off x="7459599" y="3026664"/>
            <a:ext cx="0" cy="3022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193CD03-DC69-209E-ED05-991FEE5EE84C}"/>
              </a:ext>
            </a:extLst>
          </p:cNvPr>
          <p:cNvSpPr txBox="1"/>
          <p:nvPr/>
        </p:nvSpPr>
        <p:spPr>
          <a:xfrm>
            <a:off x="1509420" y="4214925"/>
            <a:ext cx="35570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Performance of the tree degrades by adding complexity after 20 nodes</a:t>
            </a:r>
          </a:p>
        </p:txBody>
      </p:sp>
    </p:spTree>
    <p:extLst>
      <p:ext uri="{BB962C8B-B14F-4D97-AF65-F5344CB8AC3E}">
        <p14:creationId xmlns:p14="http://schemas.microsoft.com/office/powerpoint/2010/main" val="1072643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ECFAF-7CF0-CED8-28A1-472B25AD3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- 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DDEC9-3DF3-8BDB-CE01-FB953461D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1487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Columns denote </a:t>
            </a:r>
            <a:r>
              <a:rPr lang="en-US" sz="2400" dirty="0">
                <a:solidFill>
                  <a:srgbClr val="C00000"/>
                </a:solidFill>
              </a:rPr>
              <a:t>features</a:t>
            </a:r>
          </a:p>
          <a:p>
            <a:r>
              <a:rPr lang="en-US" sz="2400" dirty="0"/>
              <a:t> Rows denote labeled </a:t>
            </a:r>
            <a:r>
              <a:rPr lang="en-US" sz="2400" dirty="0">
                <a:solidFill>
                  <a:srgbClr val="C00000"/>
                </a:solidFill>
              </a:rPr>
              <a:t>instances</a:t>
            </a:r>
            <a:r>
              <a:rPr lang="en-US" sz="2400" dirty="0"/>
              <a:t> </a:t>
            </a:r>
          </a:p>
          <a:p>
            <a:r>
              <a:rPr lang="en-US" sz="2400" dirty="0"/>
              <a:t>Class </a:t>
            </a:r>
            <a:r>
              <a:rPr lang="en-US" sz="2400" dirty="0">
                <a:solidFill>
                  <a:srgbClr val="C00000"/>
                </a:solidFill>
              </a:rPr>
              <a:t>label</a:t>
            </a:r>
            <a:r>
              <a:rPr lang="en-US" sz="2400" dirty="0"/>
              <a:t> denotes whether a tennis game was played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78D4EB3-16FA-D3AB-C263-A94DE6F423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3920816"/>
              </p:ext>
            </p:extLst>
          </p:nvPr>
        </p:nvGraphicFramePr>
        <p:xfrm>
          <a:off x="6096000" y="1825625"/>
          <a:ext cx="5645150" cy="463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645160" imgH="4635360" progId="">
                  <p:embed/>
                </p:oleObj>
              </mc:Choice>
              <mc:Fallback>
                <p:oleObj name="PBrush" r:id="rId2" imgW="5645160" imgH="4635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825625"/>
                        <a:ext cx="5645150" cy="463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3B2D57F4-97B4-0E75-510B-6F58E05E5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33" y="3777673"/>
            <a:ext cx="4542879" cy="26168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E4B2C4-BFD9-C28D-55A8-549D315EA3E5}"/>
              </a:ext>
            </a:extLst>
          </p:cNvPr>
          <p:cNvSpPr txBox="1"/>
          <p:nvPr/>
        </p:nvSpPr>
        <p:spPr>
          <a:xfrm>
            <a:off x="838200" y="64113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Prediction</a:t>
            </a:r>
            <a:r>
              <a:rPr lang="en-US" sz="1800" dirty="0"/>
              <a:t>: Rainy and Strong Wind &gt; Play Tennis or Not?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980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CBAC4-5F95-B3A9-C5EB-F19833367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Growth (Pre-pruning) techniques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5E984C-4300-6D4F-71BB-D34BA04C8851}"/>
              </a:ext>
            </a:extLst>
          </p:cNvPr>
          <p:cNvSpPr txBox="1"/>
          <p:nvPr/>
        </p:nvSpPr>
        <p:spPr>
          <a:xfrm>
            <a:off x="313182" y="1583912"/>
            <a:ext cx="118788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Pre pruning stops the growth of decision tree on an early stage (to </a:t>
            </a:r>
            <a:r>
              <a:rPr lang="en-US" sz="2000" dirty="0">
                <a:solidFill>
                  <a:srgbClr val="FF0000"/>
                </a:solidFill>
              </a:rPr>
              <a:t>avoid complexity of model</a:t>
            </a:r>
            <a:r>
              <a:rPr lang="en-US" sz="2000" dirty="0"/>
              <a:t>).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Complexity of a ML model make it perfect for training data but limits the </a:t>
            </a:r>
            <a:r>
              <a:rPr lang="en-US" sz="2000" dirty="0">
                <a:solidFill>
                  <a:srgbClr val="FF0000"/>
                </a:solidFill>
              </a:rPr>
              <a:t>generalizability of the model </a:t>
            </a:r>
            <a:r>
              <a:rPr lang="en-US" sz="2000" dirty="0"/>
              <a:t>thus the performance degrades on test / production phase.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can limit the growth of trees by setting </a:t>
            </a:r>
            <a:r>
              <a:rPr lang="en-US" sz="2000" dirty="0">
                <a:solidFill>
                  <a:srgbClr val="FF0000"/>
                </a:solidFill>
              </a:rPr>
              <a:t>constraints</a:t>
            </a:r>
            <a:r>
              <a:rPr lang="en-US" sz="2000" dirty="0"/>
              <a:t> with optimum values using a </a:t>
            </a:r>
            <a:r>
              <a:rPr lang="en-US" sz="2000" dirty="0">
                <a:solidFill>
                  <a:srgbClr val="FF0000"/>
                </a:solidFill>
              </a:rPr>
              <a:t>heuristic approach</a:t>
            </a:r>
            <a:r>
              <a:rPr lang="en-US" sz="2000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The </a:t>
            </a:r>
            <a:r>
              <a:rPr lang="en-US" sz="2000" dirty="0">
                <a:solidFill>
                  <a:srgbClr val="FF0000"/>
                </a:solidFill>
              </a:rPr>
              <a:t>validation data </a:t>
            </a:r>
            <a:r>
              <a:rPr lang="en-US" sz="2000" dirty="0"/>
              <a:t>can be used to select best constraints (Hyper-parameters).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 </a:t>
            </a:r>
            <a:r>
              <a:rPr lang="en-US" sz="2000" dirty="0">
                <a:solidFill>
                  <a:srgbClr val="FF0000"/>
                </a:solidFill>
              </a:rPr>
              <a:t>hyperparameter</a:t>
            </a:r>
            <a:r>
              <a:rPr lang="en-US" sz="2000" dirty="0"/>
              <a:t> is a parameter which specifies details of the learning process, in contrast to parameters which determine the model itself.  </a:t>
            </a:r>
          </a:p>
          <a:p>
            <a:r>
              <a:rPr lang="en-US" sz="2000" dirty="0"/>
              <a:t>Some of hyperparameters can be used as a constraint in decision trees are as follows: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max_depth</a:t>
            </a:r>
            <a:r>
              <a:rPr lang="en-US" sz="2000" dirty="0"/>
              <a:t>: maximum depth of decision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min_sample_split</a:t>
            </a:r>
            <a:r>
              <a:rPr lang="en-US" sz="2000" dirty="0"/>
              <a:t>: The minimum number of samples required to split an internal node: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min_samples_leaf</a:t>
            </a:r>
            <a:r>
              <a:rPr lang="en-US" sz="2000" dirty="0"/>
              <a:t>: The minimum number of samples required to be at a leaf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min_impurity_decrease</a:t>
            </a:r>
            <a:r>
              <a:rPr lang="en-US" sz="2000" dirty="0"/>
              <a:t>: The minimum decrease in impurity  by </a:t>
            </a:r>
            <a:r>
              <a:rPr lang="en-US" sz="2000" dirty="0" err="1"/>
              <a:t>spliting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13165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3E234-D387-E9E8-C658-C079AD2B3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Hyper-parameters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62B3212-1EF9-3B4B-7955-C86E1275D7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4953632"/>
              </p:ext>
            </p:extLst>
          </p:nvPr>
        </p:nvGraphicFramePr>
        <p:xfrm>
          <a:off x="905723" y="1690688"/>
          <a:ext cx="10380554" cy="4557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4884560" imgH="6527880" progId="">
                  <p:embed/>
                </p:oleObj>
              </mc:Choice>
              <mc:Fallback>
                <p:oleObj name="PBrush" r:id="rId2" imgW="14884560" imgH="652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5723" y="1690688"/>
                        <a:ext cx="10380554" cy="4557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0604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49F1A-F6FA-0447-590F-DE7D524A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pruning techniques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6AC826-2681-8CDA-C5C7-C684DCC2B3FB}"/>
              </a:ext>
            </a:extLst>
          </p:cNvPr>
          <p:cNvSpPr txBox="1"/>
          <p:nvPr/>
        </p:nvSpPr>
        <p:spPr>
          <a:xfrm>
            <a:off x="496062" y="1859339"/>
            <a:ext cx="67551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Cost complexity pruning (CCP) </a:t>
            </a:r>
            <a:r>
              <a:rPr lang="en-US" dirty="0"/>
              <a:t>provides an option to control the size of a tree by pruning </a:t>
            </a:r>
            <a:r>
              <a:rPr lang="en-US" dirty="0">
                <a:solidFill>
                  <a:srgbClr val="C00000"/>
                </a:solidFill>
              </a:rPr>
              <a:t>after creating the tree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pruning technique adds </a:t>
            </a:r>
            <a:r>
              <a:rPr lang="en-US" dirty="0">
                <a:solidFill>
                  <a:srgbClr val="C00000"/>
                </a:solidFill>
              </a:rPr>
              <a:t>complexity penalty </a:t>
            </a:r>
            <a:r>
              <a:rPr lang="en-US" dirty="0"/>
              <a:t>to impurity.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parameterized by the cost complexity parameter, </a:t>
            </a:r>
            <a:r>
              <a:rPr lang="en-US" dirty="0" err="1">
                <a:solidFill>
                  <a:srgbClr val="C00000"/>
                </a:solidFill>
              </a:rPr>
              <a:t>ccp_alpha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Greater values of </a:t>
            </a:r>
            <a:r>
              <a:rPr lang="en-US" dirty="0" err="1"/>
              <a:t>ccp_alpha</a:t>
            </a:r>
            <a:r>
              <a:rPr lang="en-US" dirty="0"/>
              <a:t> increase the number of nodes pruned.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</a:t>
            </a:r>
            <a:r>
              <a:rPr lang="en-US" dirty="0" err="1"/>
              <a:t>ccp_alpha</a:t>
            </a:r>
            <a:r>
              <a:rPr lang="en-US" dirty="0"/>
              <a:t> is set to zero, the tree overfits.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alpha increases, more of the tree is pruned, thus creating a decision tree that generalizes better.</a:t>
            </a:r>
          </a:p>
          <a:p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94BD115-0048-7C15-1AF9-B92A092F49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537136"/>
              </p:ext>
            </p:extLst>
          </p:nvPr>
        </p:nvGraphicFramePr>
        <p:xfrm>
          <a:off x="7461504" y="1690688"/>
          <a:ext cx="4361688" cy="27889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3962520" imgH="2533680" progId="">
                  <p:embed/>
                </p:oleObj>
              </mc:Choice>
              <mc:Fallback>
                <p:oleObj name="PBrush" r:id="rId2" imgW="3962520" imgH="25336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94BD115-0048-7C15-1AF9-B92A092F49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61504" y="1690688"/>
                        <a:ext cx="4361688" cy="27889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89665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08621-DC70-880D-930D-F148C92AF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complexity pruning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8A5063-C31F-71BE-F37F-4434F7A98EE3}"/>
              </a:ext>
            </a:extLst>
          </p:cNvPr>
          <p:cNvSpPr txBox="1"/>
          <p:nvPr/>
        </p:nvSpPr>
        <p:spPr>
          <a:xfrm>
            <a:off x="192024" y="1788278"/>
            <a:ext cx="714146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cost complexity pruning recursively finds the node with the “</a:t>
            </a:r>
            <a:r>
              <a:rPr lang="en-US" dirty="0">
                <a:solidFill>
                  <a:srgbClr val="C00000"/>
                </a:solidFill>
              </a:rPr>
              <a:t>weakest link</a:t>
            </a:r>
            <a:r>
              <a:rPr lang="en-US" dirty="0"/>
              <a:t>”.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weakest link is characterized by an effective alpha, where the nodes with the </a:t>
            </a:r>
            <a:r>
              <a:rPr lang="en-US" dirty="0">
                <a:solidFill>
                  <a:srgbClr val="C00000"/>
                </a:solidFill>
              </a:rPr>
              <a:t>smallest effective alpha </a:t>
            </a:r>
            <a:r>
              <a:rPr lang="en-US" dirty="0"/>
              <a:t>are pruned first.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Path of cost complexity pruning returns the effective alphas and the corresponding </a:t>
            </a:r>
            <a:r>
              <a:rPr lang="en-US" dirty="0">
                <a:solidFill>
                  <a:srgbClr val="C00000"/>
                </a:solidFill>
              </a:rPr>
              <a:t>total leaf impurities </a:t>
            </a:r>
            <a:r>
              <a:rPr lang="en-US" dirty="0"/>
              <a:t>at each step of the pruning process.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alpha increases, more of the tree is pruned, which increases the total impurity of its leaves.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E410FE9-39E1-66DE-9623-CBFD8634B7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8026457"/>
              </p:ext>
            </p:extLst>
          </p:nvPr>
        </p:nvGraphicFramePr>
        <p:xfrm>
          <a:off x="7424928" y="3442280"/>
          <a:ext cx="4005072" cy="29767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638680" imgH="4191120" progId="">
                  <p:embed/>
                </p:oleObj>
              </mc:Choice>
              <mc:Fallback>
                <p:oleObj name="PBrush" r:id="rId2" imgW="5638680" imgH="419112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CE410FE9-39E1-66DE-9623-CBFD8634B7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24928" y="3442280"/>
                        <a:ext cx="4005072" cy="29767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DA00862-55D7-944C-5896-950016B881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2042354"/>
              </p:ext>
            </p:extLst>
          </p:nvPr>
        </p:nvGraphicFramePr>
        <p:xfrm>
          <a:off x="7424928" y="368853"/>
          <a:ext cx="3928872" cy="283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6248520" imgH="4514760" progId="">
                  <p:embed/>
                </p:oleObj>
              </mc:Choice>
              <mc:Fallback>
                <p:oleObj name="PBrush" r:id="rId4" imgW="6248520" imgH="4514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24928" y="368853"/>
                        <a:ext cx="3928872" cy="2838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5823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E7F7-DB64-6EE0-6B9B-48D87B04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73" y="2221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Model Assessment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1087C-DABE-508A-E611-2FB3B29E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32D33-4280-084A-95CA-F611CFB15E66}" type="slidenum">
              <a:rPr lang="en-US" smtClean="0"/>
              <a:pPr/>
              <a:t>34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FF1C33F-8AC7-5995-72BA-8444BA681CFA}"/>
              </a:ext>
            </a:extLst>
          </p:cNvPr>
          <p:cNvGrpSpPr/>
          <p:nvPr/>
        </p:nvGrpSpPr>
        <p:grpSpPr>
          <a:xfrm>
            <a:off x="384048" y="1347780"/>
            <a:ext cx="3163495" cy="4687260"/>
            <a:chOff x="1377627" y="1347780"/>
            <a:chExt cx="2169916" cy="39453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5AD5089-FCEA-41E1-8E5F-9E1EEBE66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7627" y="1347780"/>
              <a:ext cx="2169916" cy="3945302"/>
            </a:xfrm>
            <a:prstGeom prst="rect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5977325-E4F7-348E-4F6B-C4721A896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7371" y="4380553"/>
              <a:ext cx="1937288" cy="811905"/>
            </a:xfrm>
            <a:prstGeom prst="rect">
              <a:avLst/>
            </a:prstGeom>
          </p:spPr>
        </p:pic>
      </p:grp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8704AFC-0505-3E15-91C9-D6671EBC5E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7490154"/>
              </p:ext>
            </p:extLst>
          </p:nvPr>
        </p:nvGraphicFramePr>
        <p:xfrm>
          <a:off x="4058868" y="2262378"/>
          <a:ext cx="2746171" cy="30914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282840" imgH="3695760" progId="">
                  <p:embed/>
                </p:oleObj>
              </mc:Choice>
              <mc:Fallback>
                <p:oleObj name="PBrush" r:id="rId4" imgW="3282840" imgH="3695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58868" y="2262378"/>
                        <a:ext cx="2746171" cy="30914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806378F-442B-6832-F531-AA35D03490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642949"/>
              </p:ext>
            </p:extLst>
          </p:nvPr>
        </p:nvGraphicFramePr>
        <p:xfrm>
          <a:off x="6991474" y="1412398"/>
          <a:ext cx="5032886" cy="40332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5562720" imgH="4457880" progId="">
                  <p:embed/>
                </p:oleObj>
              </mc:Choice>
              <mc:Fallback>
                <p:oleObj name="PBrush" r:id="rId6" imgW="5562720" imgH="445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91474" y="1412398"/>
                        <a:ext cx="5032886" cy="40332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369663A-7596-1530-AF52-3B8FB169A25C}"/>
              </a:ext>
            </a:extLst>
          </p:cNvPr>
          <p:cNvSpPr txBox="1"/>
          <p:nvPr/>
        </p:nvSpPr>
        <p:spPr>
          <a:xfrm>
            <a:off x="8439212" y="978448"/>
            <a:ext cx="2137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32998726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062FF-111C-1A01-B8E9-904550216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- Balancing Training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86D65-FF13-2399-BAD2-0CCC3DC16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6805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dataset in which most of examples belong to a same class is not a good training set for learning (Low Impurity).</a:t>
            </a:r>
          </a:p>
          <a:p>
            <a:pPr marL="0" indent="0">
              <a:buNone/>
            </a:pPr>
            <a:r>
              <a:rPr lang="en-US" dirty="0"/>
              <a:t>We need to </a:t>
            </a:r>
            <a:r>
              <a:rPr lang="en-US" dirty="0">
                <a:solidFill>
                  <a:srgbClr val="C00000"/>
                </a:solidFill>
              </a:rPr>
              <a:t>balance</a:t>
            </a:r>
            <a:r>
              <a:rPr lang="en-US" dirty="0"/>
              <a:t> such dataset using balancing techniques.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273E45-E2F3-4D5E-792E-01622A835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707" y="3857127"/>
            <a:ext cx="1614487" cy="1880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99D59D-B702-EF08-FF45-3A48EE707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732" y="3853211"/>
            <a:ext cx="1614487" cy="188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6533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745-295C-8647-F717-68DA33F3D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Assessment in Imbalanced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41557-BC7B-AE33-0C5D-6CE069DCF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969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there is a dataset with more than 90% percent of one class a model which classifies all samples into that class will have an excellent accuracy (more than 90%).</a:t>
            </a:r>
          </a:p>
          <a:p>
            <a:pPr marL="0" indent="0">
              <a:buNone/>
            </a:pPr>
            <a:r>
              <a:rPr lang="en-US" dirty="0"/>
              <a:t>In such cases, </a:t>
            </a:r>
            <a:r>
              <a:rPr lang="en-US" dirty="0">
                <a:solidFill>
                  <a:srgbClr val="C00000"/>
                </a:solidFill>
              </a:rPr>
              <a:t>Sensitivity</a:t>
            </a:r>
            <a:r>
              <a:rPr lang="en-US" dirty="0"/>
              <a:t> (Recall) and </a:t>
            </a:r>
            <a:r>
              <a:rPr lang="en-US" dirty="0">
                <a:solidFill>
                  <a:srgbClr val="C00000"/>
                </a:solidFill>
              </a:rPr>
              <a:t>Specificity</a:t>
            </a:r>
            <a:r>
              <a:rPr lang="en-US" dirty="0"/>
              <a:t> measures should be calculated besides accuracy rate.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also possible to design a loss function that is </a:t>
            </a:r>
            <a:r>
              <a:rPr lang="en-US" dirty="0">
                <a:solidFill>
                  <a:srgbClr val="C00000"/>
                </a:solidFill>
              </a:rPr>
              <a:t>penalizing</a:t>
            </a:r>
            <a:r>
              <a:rPr lang="en-US" dirty="0"/>
              <a:t> wrong classification of the rare class more than wrong classifications of the abundant class.</a:t>
            </a:r>
          </a:p>
        </p:txBody>
      </p:sp>
    </p:spTree>
    <p:extLst>
      <p:ext uri="{BB962C8B-B14F-4D97-AF65-F5344CB8AC3E}">
        <p14:creationId xmlns:p14="http://schemas.microsoft.com/office/powerpoint/2010/main" val="22130086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929DF-D922-1B17-A86F-6882E6ADD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Resampling from Imbalanced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C39B0-A115-DA8F-1BF4-52E16D4A5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Under-sampling: </a:t>
            </a:r>
          </a:p>
          <a:p>
            <a:pPr marL="0" indent="0">
              <a:buNone/>
            </a:pPr>
            <a:r>
              <a:rPr lang="en-US" dirty="0"/>
              <a:t>Balances the dataset by reducing the size of large classes.</a:t>
            </a:r>
          </a:p>
          <a:p>
            <a:pPr marL="0" indent="0">
              <a:buNone/>
            </a:pPr>
            <a:r>
              <a:rPr lang="en-US" dirty="0"/>
              <a:t>This method is used when large quantity of data is available for training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Over-sampling:</a:t>
            </a:r>
          </a:p>
          <a:p>
            <a:pPr marL="0" indent="0">
              <a:buNone/>
            </a:pPr>
            <a:r>
              <a:rPr lang="en-US" dirty="0"/>
              <a:t>Balance dataset by increasing the size of rare classes.</a:t>
            </a:r>
          </a:p>
          <a:p>
            <a:pPr marL="0" indent="0">
              <a:buNone/>
            </a:pPr>
            <a:r>
              <a:rPr lang="en-US" dirty="0"/>
              <a:t>Oversampling is used when the size of training data is limited.</a:t>
            </a:r>
          </a:p>
          <a:p>
            <a:pPr marL="0" indent="0">
              <a:buNone/>
            </a:pPr>
            <a:r>
              <a:rPr lang="en-US" dirty="0"/>
              <a:t>New samples are generated using repetition, bootstrapping or SMOTE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3193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D43DD-FB35-E67E-F448-8CA95E6B1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- Normalizing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0DF4-90E7-028D-D0AB-0CD418F30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Loss function in Decision Tree is </a:t>
            </a:r>
            <a:r>
              <a:rPr lang="en-US" dirty="0">
                <a:solidFill>
                  <a:srgbClr val="C00000"/>
                </a:solidFill>
              </a:rPr>
              <a:t>impurity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Despite many ML models this loss function (impurity) is not affected by distance between feature values, therefore, normalizing features (scaling) has </a:t>
            </a:r>
            <a:r>
              <a:rPr lang="en-US" dirty="0">
                <a:solidFill>
                  <a:srgbClr val="C00000"/>
                </a:solidFill>
              </a:rPr>
              <a:t>no impact on performance </a:t>
            </a:r>
            <a:r>
              <a:rPr lang="en-US" dirty="0"/>
              <a:t>of the model.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 white-box models (e.g., Decision Tree), not just prediction but </a:t>
            </a:r>
            <a:r>
              <a:rPr lang="en-US" dirty="0">
                <a:solidFill>
                  <a:srgbClr val="C00000"/>
                </a:solidFill>
              </a:rPr>
              <a:t>interpretability</a:t>
            </a:r>
            <a:r>
              <a:rPr lang="en-US" dirty="0"/>
              <a:t> of results is important, especially if the model is used in a semi-automated decision-making process.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2,3 -&gt; </a:t>
            </a:r>
            <a:r>
              <a:rPr lang="en-US" dirty="0">
                <a:solidFill>
                  <a:srgbClr val="C00000"/>
                </a:solidFill>
              </a:rPr>
              <a:t>Normalizing features is not recommended </a:t>
            </a:r>
            <a:r>
              <a:rPr lang="en-US" dirty="0"/>
              <a:t>since it has no effect on performance but makes results less interpretable.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589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B8B88-C624-B9F4-9382-00BC3E72C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missing values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21A58-1736-635E-30B1-C6E4A7400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effectLst/>
              </a:rPr>
              <a:t>All missing values assigned to a node with the </a:t>
            </a:r>
            <a:r>
              <a:rPr lang="en-US" b="0" dirty="0">
                <a:solidFill>
                  <a:srgbClr val="C00000"/>
                </a:solidFill>
                <a:effectLst/>
              </a:rPr>
              <a:t>biggest number </a:t>
            </a:r>
            <a:r>
              <a:rPr lang="en-US" b="0" dirty="0">
                <a:effectLst/>
              </a:rPr>
              <a:t>of instances.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are distributed to all children </a:t>
            </a:r>
            <a:r>
              <a:rPr lang="en-US" b="0" dirty="0">
                <a:solidFill>
                  <a:srgbClr val="C00000"/>
                </a:solidFill>
                <a:effectLst/>
              </a:rPr>
              <a:t>proportional</a:t>
            </a:r>
            <a:r>
              <a:rPr lang="en-US" b="0" dirty="0">
                <a:effectLst/>
              </a:rPr>
              <a:t> with the number of instances from each child node.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are distributed randomly to only </a:t>
            </a:r>
            <a:r>
              <a:rPr lang="en-US" b="0" dirty="0">
                <a:solidFill>
                  <a:srgbClr val="C00000"/>
                </a:solidFill>
                <a:effectLst/>
              </a:rPr>
              <a:t>one single child</a:t>
            </a:r>
            <a:r>
              <a:rPr lang="en-US" b="0" dirty="0">
                <a:effectLst/>
              </a:rPr>
              <a:t> node.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can be handled during data </a:t>
            </a:r>
            <a:r>
              <a:rPr lang="en-US" b="0" dirty="0">
                <a:solidFill>
                  <a:srgbClr val="C00000"/>
                </a:solidFill>
                <a:effectLst/>
              </a:rPr>
              <a:t>pre-processing</a:t>
            </a:r>
            <a:r>
              <a:rPr lang="en-US" b="0" dirty="0">
                <a:effectLst/>
              </a:rPr>
              <a:t> phase.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30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C2DEF-7AE3-B8B3-5C69-2372D3A8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as a Non-linear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B3237-222F-3991-36A8-CAFF72BD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Decision trees divide the feature space into axis-parallel rectangles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3F26B53-9C58-2A3B-BBEC-211B83B36C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6432842"/>
              </p:ext>
            </p:extLst>
          </p:nvPr>
        </p:nvGraphicFramePr>
        <p:xfrm>
          <a:off x="1987550" y="2601913"/>
          <a:ext cx="9074150" cy="407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074160" imgH="4070520" progId="">
                  <p:embed/>
                </p:oleObj>
              </mc:Choice>
              <mc:Fallback>
                <p:oleObj name="PBrush" r:id="rId2" imgW="9074160" imgH="4070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87550" y="2601913"/>
                        <a:ext cx="9074150" cy="407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69142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4E6546-DC6E-8D93-90F2-16D817CC1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08" y="2400300"/>
            <a:ext cx="6225641" cy="3586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84AE1A-AC36-8489-D2E7-D826B0019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Decision trees to IF-THEN rules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75A3B1-43DF-136A-7D22-46C46F861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9B30ECB-8D7E-C53F-015B-A2C4D998C5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04450"/>
              </p:ext>
            </p:extLst>
          </p:nvPr>
        </p:nvGraphicFramePr>
        <p:xfrm>
          <a:off x="6457949" y="1825625"/>
          <a:ext cx="5327650" cy="208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327640" imgH="2082960" progId="">
                  <p:embed/>
                </p:oleObj>
              </mc:Choice>
              <mc:Fallback>
                <p:oleObj name="PBrush" r:id="rId3" imgW="5327640" imgH="2082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57949" y="1825625"/>
                        <a:ext cx="5327650" cy="208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2556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6663A3-4F90-043A-9D92-B17D9D3D7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40" y="1366267"/>
            <a:ext cx="11145615" cy="442381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339716-E5EF-5C11-2CC5-4443DF9C3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23267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Application of Decision Tree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BB48BF-E878-5CFF-0AD9-85953BFF9C63}"/>
              </a:ext>
            </a:extLst>
          </p:cNvPr>
          <p:cNvSpPr txBox="1"/>
          <p:nvPr/>
        </p:nvSpPr>
        <p:spPr>
          <a:xfrm>
            <a:off x="8872135" y="4030562"/>
            <a:ext cx="1607589" cy="830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1-&gt; </a:t>
            </a:r>
            <a:r>
              <a:rPr lang="en-US" sz="1200" b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Susceptible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2-&gt;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Intermediate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3-&gt; </a:t>
            </a:r>
            <a:r>
              <a:rPr lang="en-US" sz="12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Resistant</a:t>
            </a:r>
          </a:p>
        </p:txBody>
      </p:sp>
    </p:spTree>
    <p:extLst>
      <p:ext uri="{BB962C8B-B14F-4D97-AF65-F5344CB8AC3E}">
        <p14:creationId xmlns:p14="http://schemas.microsoft.com/office/powerpoint/2010/main" val="28527590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40C0-13C2-4B5F-9355-064FA7BCC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/>
              <a:t>Application of Decision Tree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E5FD041-DE1E-057D-0847-F44BE818D2D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3934" y="1690688"/>
          <a:ext cx="11432791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5944760" imgH="6794640" progId="">
                  <p:embed/>
                </p:oleObj>
              </mc:Choice>
              <mc:Fallback>
                <p:oleObj name="PBrush" r:id="rId2" imgW="15944760" imgH="67946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E5FD041-DE1E-057D-0847-F44BE818D2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3934" y="1690688"/>
                        <a:ext cx="11432791" cy="487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84029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272E0-5D4E-C061-AC6A-781AE68F2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Common D-Tree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0F3A9-E1EA-CFE1-AE36-454AAC1C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CART</a:t>
            </a:r>
            <a:r>
              <a:rPr lang="en-US" dirty="0"/>
              <a:t>: Classification And Regression Tree is a non-incremental decision tree inducer for both classification and regression problems. </a:t>
            </a:r>
          </a:p>
          <a:p>
            <a:r>
              <a:rPr lang="en-US" dirty="0">
                <a:solidFill>
                  <a:srgbClr val="C00000"/>
                </a:solidFill>
              </a:rPr>
              <a:t>ID3, C5</a:t>
            </a:r>
            <a:r>
              <a:rPr lang="en-US" dirty="0"/>
              <a:t>: A “decision tree induction algorithm”, developed by Ross Quinlan (1979). ID3 stands for "Iterative </a:t>
            </a:r>
            <a:r>
              <a:rPr lang="en-US" dirty="0" err="1"/>
              <a:t>Dichotomiser</a:t>
            </a:r>
            <a:r>
              <a:rPr lang="en-US" dirty="0"/>
              <a:t> (version) 3". Later versions include C4 (1987), C4.5 (1993), and C5. </a:t>
            </a:r>
          </a:p>
          <a:p>
            <a:r>
              <a:rPr lang="en-US" dirty="0">
                <a:solidFill>
                  <a:srgbClr val="C00000"/>
                </a:solidFill>
              </a:rPr>
              <a:t>SLIQ</a:t>
            </a:r>
            <a:r>
              <a:rPr lang="en-US" dirty="0"/>
              <a:t>: Supervised Learning In Ques uses a fast sub-setting algorithm for determining splits for categorical attributes.</a:t>
            </a:r>
          </a:p>
          <a:p>
            <a:r>
              <a:rPr lang="en-US" dirty="0">
                <a:solidFill>
                  <a:srgbClr val="C00000"/>
                </a:solidFill>
              </a:rPr>
              <a:t>SPRINT</a:t>
            </a:r>
            <a:r>
              <a:rPr lang="en-US" dirty="0"/>
              <a:t>: Scalable </a:t>
            </a:r>
            <a:r>
              <a:rPr lang="en-US" dirty="0" err="1"/>
              <a:t>PaRallelizable</a:t>
            </a:r>
            <a:r>
              <a:rPr lang="en-US" dirty="0"/>
              <a:t> </a:t>
            </a:r>
            <a:r>
              <a:rPr lang="en-US" dirty="0" err="1"/>
              <a:t>INndution</a:t>
            </a:r>
            <a:r>
              <a:rPr lang="en-US" dirty="0"/>
              <a:t> of decision Trees  is a scalable parallel classifier for data mining. </a:t>
            </a:r>
          </a:p>
          <a:p>
            <a:r>
              <a:rPr lang="en-US" dirty="0">
                <a:solidFill>
                  <a:srgbClr val="C00000"/>
                </a:solidFill>
              </a:rPr>
              <a:t>VFDT</a:t>
            </a:r>
            <a:r>
              <a:rPr lang="en-US" dirty="0"/>
              <a:t>: Very Fast Decision Trees learner reduces training time for large incremental data sets by subsampling the incoming data stream. </a:t>
            </a:r>
          </a:p>
          <a:p>
            <a:r>
              <a:rPr lang="en-US" dirty="0">
                <a:solidFill>
                  <a:srgbClr val="C00000"/>
                </a:solidFill>
              </a:rPr>
              <a:t>EFDT</a:t>
            </a:r>
            <a:r>
              <a:rPr lang="en-US" dirty="0"/>
              <a:t> : Extremely Fast Decision Tree learner is statistically more powerful than VFDT, allowing it to learn more detailed trees from less data.</a:t>
            </a:r>
          </a:p>
        </p:txBody>
      </p:sp>
    </p:spTree>
    <p:extLst>
      <p:ext uri="{BB962C8B-B14F-4D97-AF65-F5344CB8AC3E}">
        <p14:creationId xmlns:p14="http://schemas.microsoft.com/office/powerpoint/2010/main" val="28882557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4203-4692-7958-C03C-C6C62779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D-Tree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2F080-82E9-88E6-F7A5-E684707FC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425"/>
            <a:ext cx="10515600" cy="4351338"/>
          </a:xfrm>
        </p:spPr>
        <p:txBody>
          <a:bodyPr/>
          <a:lstStyle/>
          <a:p>
            <a:r>
              <a:rPr lang="en-US" dirty="0"/>
              <a:t>Handle</a:t>
            </a:r>
            <a:r>
              <a:rPr lang="en-US" dirty="0">
                <a:solidFill>
                  <a:srgbClr val="C00000"/>
                </a:solidFill>
              </a:rPr>
              <a:t> non-Linear classification</a:t>
            </a:r>
          </a:p>
          <a:p>
            <a:r>
              <a:rPr lang="en-US" dirty="0">
                <a:solidFill>
                  <a:srgbClr val="C00000"/>
                </a:solidFill>
              </a:rPr>
              <a:t>Interpretability</a:t>
            </a:r>
            <a:r>
              <a:rPr lang="en-US" dirty="0"/>
              <a:t> of results</a:t>
            </a:r>
          </a:p>
          <a:p>
            <a:r>
              <a:rPr lang="en-US" dirty="0">
                <a:solidFill>
                  <a:srgbClr val="C00000"/>
                </a:solidFill>
              </a:rPr>
              <a:t>Transparency</a:t>
            </a:r>
            <a:r>
              <a:rPr lang="en-US" dirty="0"/>
              <a:t> in producing results (White-box model) </a:t>
            </a:r>
          </a:p>
          <a:p>
            <a:r>
              <a:rPr lang="en-US" dirty="0"/>
              <a:t>Accuracy is reasonable for most </a:t>
            </a:r>
            <a:r>
              <a:rPr lang="en-US" dirty="0">
                <a:solidFill>
                  <a:srgbClr val="C00000"/>
                </a:solidFill>
              </a:rPr>
              <a:t>uncomplex problems</a:t>
            </a:r>
          </a:p>
          <a:p>
            <a:r>
              <a:rPr lang="en-US" dirty="0"/>
              <a:t>Model transparency supports semi-automated </a:t>
            </a:r>
            <a:r>
              <a:rPr lang="en-US" dirty="0">
                <a:solidFill>
                  <a:srgbClr val="C00000"/>
                </a:solidFill>
              </a:rPr>
              <a:t>decision making </a:t>
            </a:r>
            <a:r>
              <a:rPr lang="en-US" dirty="0"/>
              <a:t>suitable for many applications</a:t>
            </a:r>
          </a:p>
          <a:p>
            <a:r>
              <a:rPr lang="en-US" dirty="0"/>
              <a:t>Decision trees are able to generate understandable </a:t>
            </a:r>
            <a:r>
              <a:rPr lang="en-US" dirty="0">
                <a:solidFill>
                  <a:srgbClr val="C00000"/>
                </a:solidFill>
              </a:rPr>
              <a:t>rules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9420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6196B-A8F0-1571-9D99-64E22ED8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D-Tree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DE8C5-1F4E-B560-C4F4-800DD931B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 is less than some advanced ML techniques (e.g., DNNs) for some </a:t>
            </a:r>
            <a:r>
              <a:rPr lang="en-US" dirty="0">
                <a:solidFill>
                  <a:srgbClr val="C00000"/>
                </a:solidFill>
              </a:rPr>
              <a:t>complex classification / prediction </a:t>
            </a:r>
            <a:r>
              <a:rPr lang="en-US" dirty="0"/>
              <a:t>problems</a:t>
            </a:r>
          </a:p>
          <a:p>
            <a:r>
              <a:rPr lang="en-US" dirty="0"/>
              <a:t>Decision trees are prone to errors in classification problems with </a:t>
            </a:r>
            <a:r>
              <a:rPr lang="en-US" dirty="0">
                <a:solidFill>
                  <a:srgbClr val="C00000"/>
                </a:solidFill>
              </a:rPr>
              <a:t>small number of training </a:t>
            </a:r>
            <a:r>
              <a:rPr lang="en-US" dirty="0"/>
              <a:t>examples.</a:t>
            </a:r>
          </a:p>
          <a:p>
            <a:r>
              <a:rPr lang="en-US" dirty="0"/>
              <a:t>The processes of growing and pruning of decisions tree are </a:t>
            </a:r>
            <a:r>
              <a:rPr lang="en-US" dirty="0">
                <a:solidFill>
                  <a:srgbClr val="C00000"/>
                </a:solidFill>
              </a:rPr>
              <a:t>computationally expensive</a:t>
            </a:r>
          </a:p>
          <a:p>
            <a:r>
              <a:rPr lang="en-US" dirty="0"/>
              <a:t>The Decision trees are prone to </a:t>
            </a:r>
            <a:r>
              <a:rPr lang="en-US" dirty="0">
                <a:solidFill>
                  <a:srgbClr val="C00000"/>
                </a:solidFill>
              </a:rPr>
              <a:t>overfitting</a:t>
            </a:r>
            <a:r>
              <a:rPr lang="en-US" dirty="0"/>
              <a:t> problem.</a:t>
            </a:r>
          </a:p>
          <a:p>
            <a:r>
              <a:rPr lang="en-US" dirty="0"/>
              <a:t>A small change in the training data can lead to a completely different tree structure, making decision trees </a:t>
            </a:r>
            <a:r>
              <a:rPr lang="en-US" dirty="0">
                <a:solidFill>
                  <a:srgbClr val="C00000"/>
                </a:solidFill>
              </a:rPr>
              <a:t>unstable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2312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7934-1B93-B2BD-9713-0096455F7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E3ADDE-945E-423E-8893-2D7E2DC34847}"/>
              </a:ext>
            </a:extLst>
          </p:cNvPr>
          <p:cNvSpPr txBox="1"/>
          <p:nvPr/>
        </p:nvSpPr>
        <p:spPr>
          <a:xfrm>
            <a:off x="918210" y="1690688"/>
            <a:ext cx="1081354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Clean the dataset used in the first assignment in a way that is suitable for decision trees. </a:t>
            </a:r>
          </a:p>
          <a:p>
            <a:endParaRPr lang="en-US" dirty="0"/>
          </a:p>
          <a:p>
            <a:r>
              <a:rPr lang="en-US" dirty="0"/>
              <a:t>Create a binary decision tree using Gini index impurity measure over the cleaned data to predict Resistance (as the label) by </a:t>
            </a:r>
            <a:r>
              <a:rPr lang="en-US" dirty="0" err="1"/>
              <a:t>Patient_Age</a:t>
            </a:r>
            <a:r>
              <a:rPr lang="en-US" dirty="0"/>
              <a:t>, Bacteria, and Antimicrobial (as features).</a:t>
            </a:r>
          </a:p>
          <a:p>
            <a:endParaRPr lang="en-US" dirty="0"/>
          </a:p>
          <a:p>
            <a:r>
              <a:rPr lang="en-US" dirty="0"/>
              <a:t>Consider the following ranges of values for hyper-parameters:</a:t>
            </a:r>
          </a:p>
          <a:p>
            <a:r>
              <a:rPr lang="en-US" dirty="0" err="1"/>
              <a:t>max_depth</a:t>
            </a:r>
            <a:r>
              <a:rPr lang="en-US" dirty="0"/>
              <a:t> = [3, 5, 10, 15]</a:t>
            </a:r>
          </a:p>
          <a:p>
            <a:r>
              <a:rPr lang="en-US" dirty="0" err="1"/>
              <a:t>min_sample_split</a:t>
            </a:r>
            <a:r>
              <a:rPr lang="en-US" dirty="0"/>
              <a:t>= [5, 10, 30, 60]</a:t>
            </a:r>
          </a:p>
          <a:p>
            <a:r>
              <a:rPr lang="en-US" dirty="0" err="1"/>
              <a:t>min_samples_leaf</a:t>
            </a:r>
            <a:r>
              <a:rPr lang="en-US" dirty="0"/>
              <a:t>= [3, 10, 20, 40]</a:t>
            </a:r>
          </a:p>
          <a:p>
            <a:r>
              <a:rPr lang="en-US" dirty="0" err="1"/>
              <a:t>min_impurity_decrease</a:t>
            </a:r>
            <a:r>
              <a:rPr lang="en-US" dirty="0"/>
              <a:t> = [0.05, 0.01, 0.001, 0.0005] </a:t>
            </a:r>
          </a:p>
          <a:p>
            <a:r>
              <a:rPr lang="en-US" dirty="0" err="1"/>
              <a:t>ccp_alpha</a:t>
            </a:r>
            <a:r>
              <a:rPr lang="en-US" dirty="0"/>
              <a:t> = [0.01, 0.001, 0.0005, 0.0001] </a:t>
            </a:r>
          </a:p>
          <a:p>
            <a:endParaRPr lang="en-US" dirty="0"/>
          </a:p>
          <a:p>
            <a:r>
              <a:rPr lang="en-US" dirty="0"/>
              <a:t>Spilt data into train, test, and validation (72%, 20%, 8%) and use validation data to select best hyper-parameter.</a:t>
            </a:r>
          </a:p>
          <a:p>
            <a:r>
              <a:rPr lang="en-US" dirty="0"/>
              <a:t>Calculate accuracy , specificity , and sensitivity of the best </a:t>
            </a:r>
            <a:r>
              <a:rPr lang="en-US" dirty="0" err="1"/>
              <a:t>Dtree</a:t>
            </a:r>
            <a:r>
              <a:rPr lang="en-US" dirty="0"/>
              <a:t> on test data using confusion matrix </a:t>
            </a:r>
          </a:p>
          <a:p>
            <a:endParaRPr lang="fr-FR" dirty="0"/>
          </a:p>
          <a:p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three</a:t>
            </a:r>
            <a:r>
              <a:rPr lang="fr-FR" dirty="0"/>
              <a:t> </a:t>
            </a:r>
            <a:r>
              <a:rPr lang="fr-FR" dirty="0" err="1"/>
              <a:t>rules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en-US" dirty="0"/>
              <a:t>decision</a:t>
            </a:r>
            <a:r>
              <a:rPr lang="fr-FR" dirty="0"/>
              <a:t> </a:t>
            </a:r>
            <a:r>
              <a:rPr lang="fr-FR" dirty="0" err="1"/>
              <a:t>tree</a:t>
            </a:r>
            <a:r>
              <a:rPr lang="fr-FR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92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84EDD-3D5F-C00C-3599-427FFCBB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Categorical Variables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CFF01-A9E8-0493-3FEC-398BB03C3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4673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Multi-way split: </a:t>
            </a:r>
          </a:p>
          <a:p>
            <a:pPr marL="0" indent="0">
              <a:buNone/>
            </a:pPr>
            <a:r>
              <a:rPr lang="en-US" dirty="0"/>
              <a:t>Use as many partitions as distinct values.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Binary split: </a:t>
            </a:r>
          </a:p>
          <a:p>
            <a:r>
              <a:rPr lang="en-US" dirty="0"/>
              <a:t>Divides values into two subsets </a:t>
            </a:r>
          </a:p>
          <a:p>
            <a:r>
              <a:rPr lang="en-US" dirty="0"/>
              <a:t>Need to find </a:t>
            </a:r>
            <a:r>
              <a:rPr lang="en-US" dirty="0">
                <a:solidFill>
                  <a:srgbClr val="FF0000"/>
                </a:solidFill>
              </a:rPr>
              <a:t>optimal partitioning</a:t>
            </a:r>
            <a:r>
              <a:rPr lang="en-US" dirty="0"/>
              <a:t>.</a:t>
            </a:r>
          </a:p>
          <a:p>
            <a:r>
              <a:rPr lang="en-US" dirty="0"/>
              <a:t>Preserve order property among attribute values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By considering performance issues, most common algorithms </a:t>
            </a:r>
            <a:r>
              <a:rPr lang="en-US" dirty="0">
                <a:solidFill>
                  <a:srgbClr val="C00000"/>
                </a:solidFill>
              </a:rPr>
              <a:t>prefer binary split </a:t>
            </a:r>
            <a:r>
              <a:rPr lang="en-US" dirty="0"/>
              <a:t>since there are too many possibilities for the next split in the multiway D-Trees</a:t>
            </a:r>
          </a:p>
          <a:p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1CF29BC-4BD5-553D-871D-5D9F08E2DE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31601"/>
              </p:ext>
            </p:extLst>
          </p:nvPr>
        </p:nvGraphicFramePr>
        <p:xfrm>
          <a:off x="6403014" y="1584259"/>
          <a:ext cx="3879850" cy="1393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120760" imgH="762120" progId="">
                  <p:embed/>
                </p:oleObj>
              </mc:Choice>
              <mc:Fallback>
                <p:oleObj name="PBrush" r:id="rId2" imgW="2120760" imgH="762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03014" y="1584259"/>
                        <a:ext cx="3879850" cy="1393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ADB634D-4038-2A2F-D42F-6EDAC0865F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628692"/>
              </p:ext>
            </p:extLst>
          </p:nvPr>
        </p:nvGraphicFramePr>
        <p:xfrm>
          <a:off x="6315075" y="4001294"/>
          <a:ext cx="2736384" cy="1001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2133720" imgH="781200" progId="">
                  <p:embed/>
                </p:oleObj>
              </mc:Choice>
              <mc:Fallback>
                <p:oleObj name="PBrush" r:id="rId4" imgW="2133720" imgH="78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5075" y="4001294"/>
                        <a:ext cx="2736384" cy="1001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E405F63-CEFA-3FA4-98C8-B6AB488C07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252133"/>
              </p:ext>
            </p:extLst>
          </p:nvPr>
        </p:nvGraphicFramePr>
        <p:xfrm>
          <a:off x="9511300" y="4076700"/>
          <a:ext cx="2427819" cy="9263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2063880" imgH="787320" progId="">
                  <p:embed/>
                </p:oleObj>
              </mc:Choice>
              <mc:Fallback>
                <p:oleObj name="PBrush" r:id="rId6" imgW="2063880" imgH="78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511300" y="4076700"/>
                        <a:ext cx="2427819" cy="9263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C90337B-DA66-15AB-ADDA-8079FF701A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2281414"/>
              </p:ext>
            </p:extLst>
          </p:nvPr>
        </p:nvGraphicFramePr>
        <p:xfrm>
          <a:off x="8086726" y="5561629"/>
          <a:ext cx="2562224" cy="99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013120" imgH="781200" progId="">
                  <p:embed/>
                </p:oleObj>
              </mc:Choice>
              <mc:Fallback>
                <p:oleObj name="PBrush" r:id="rId8" imgW="2013120" imgH="78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086726" y="5561629"/>
                        <a:ext cx="2562224" cy="99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5645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D03C98-A666-3EF2-A618-A6AADAC02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123" y="3429000"/>
            <a:ext cx="5447618" cy="31415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18C6E0-B48F-CAF6-71D5-7B718D67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Discretizing Continuous Variables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861B3-A110-9CD4-7A1B-414AB30A1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709" y="1788680"/>
            <a:ext cx="10515600" cy="4351338"/>
          </a:xfrm>
        </p:spPr>
        <p:txBody>
          <a:bodyPr/>
          <a:lstStyle/>
          <a:p>
            <a:r>
              <a:rPr lang="en-US" dirty="0"/>
              <a:t>If features are continuous, internal nodes can test the value of a feature against a </a:t>
            </a:r>
            <a:r>
              <a:rPr lang="en-US" dirty="0">
                <a:solidFill>
                  <a:srgbClr val="C00000"/>
                </a:solidFill>
              </a:rPr>
              <a:t>threshold</a:t>
            </a:r>
            <a:r>
              <a:rPr lang="en-US" dirty="0"/>
              <a:t>.</a:t>
            </a:r>
          </a:p>
          <a:p>
            <a:r>
              <a:rPr lang="en-US" dirty="0"/>
              <a:t>Heuristic approaches can be used for finding </a:t>
            </a:r>
            <a:r>
              <a:rPr lang="en-US" dirty="0">
                <a:solidFill>
                  <a:srgbClr val="C00000"/>
                </a:solidFill>
              </a:rPr>
              <a:t>optimal thresholds.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A01FA1-F4C5-95B8-EA7D-D20A0DD2B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7" y="3500644"/>
            <a:ext cx="5453731" cy="314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067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F49CA-870A-A4C0-E640-12829C655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Random D-Tree from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429847-072C-103A-F22C-D26292AE4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8B7E46B-53DC-D151-90EA-8490F5786B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8001424"/>
              </p:ext>
            </p:extLst>
          </p:nvPr>
        </p:nvGraphicFramePr>
        <p:xfrm>
          <a:off x="1393927" y="1482582"/>
          <a:ext cx="8045348" cy="4680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556240" imgH="3232080" progId="">
                  <p:embed/>
                </p:oleObj>
              </mc:Choice>
              <mc:Fallback>
                <p:oleObj name="PBrush" r:id="rId2" imgW="5556240" imgH="32320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93927" y="1482582"/>
                        <a:ext cx="8045348" cy="4680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208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85AF-615A-0317-D66C-3B318B7B3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D-Tree with the Same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BEFB6B-7594-E7FF-F87D-0EBECB22F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6592" y="1567011"/>
            <a:ext cx="8518816" cy="4351338"/>
          </a:xfrm>
        </p:spPr>
      </p:pic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C419840-7BF4-65D3-C10A-8C3229876E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4833445"/>
              </p:ext>
            </p:extLst>
          </p:nvPr>
        </p:nvGraphicFramePr>
        <p:xfrm>
          <a:off x="9480838" y="365125"/>
          <a:ext cx="235585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355840" imgH="1771560" progId="">
                  <p:embed/>
                </p:oleObj>
              </mc:Choice>
              <mc:Fallback>
                <p:oleObj name="PBrush" r:id="rId3" imgW="2355840" imgH="1771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480838" y="365125"/>
                        <a:ext cx="2355850" cy="177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BC99A9A-53F0-FCE5-7C93-C75E40020498}"/>
              </a:ext>
            </a:extLst>
          </p:cNvPr>
          <p:cNvSpPr txBox="1"/>
          <p:nvPr/>
        </p:nvSpPr>
        <p:spPr>
          <a:xfrm>
            <a:off x="1836592" y="6123543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Which D-Tree is better?</a:t>
            </a:r>
          </a:p>
        </p:txBody>
      </p:sp>
    </p:spTree>
    <p:extLst>
      <p:ext uri="{BB962C8B-B14F-4D97-AF65-F5344CB8AC3E}">
        <p14:creationId xmlns:p14="http://schemas.microsoft.com/office/powerpoint/2010/main" val="1112375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1D613-C361-C9D0-52D4-65FDFB4E7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0DF6D6-FE83-93C7-5E41-A1A709D18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35E8F1-AD13-DAD4-D88E-3428939DA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681037"/>
            <a:ext cx="8810625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53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12205</TotalTime>
  <Words>2320</Words>
  <Application>Microsoft Macintosh PowerPoint</Application>
  <PresentationFormat>Widescreen</PresentationFormat>
  <Paragraphs>266</Paragraphs>
  <Slides>46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Calibri Light</vt:lpstr>
      <vt:lpstr>Cambria Math</vt:lpstr>
      <vt:lpstr>Office Theme</vt:lpstr>
      <vt:lpstr>PBrush</vt:lpstr>
      <vt:lpstr>Data Science Engineering Methods and Tools   Lecture 2</vt:lpstr>
      <vt:lpstr>Decision Tree</vt:lpstr>
      <vt:lpstr>Decision Tree - Supervised Learning</vt:lpstr>
      <vt:lpstr>Decision Tree as a Non-linear Classifier</vt:lpstr>
      <vt:lpstr>Splitting Categorical Variables in D-Tree</vt:lpstr>
      <vt:lpstr>Discretizing Continuous Variables in D-Tree</vt:lpstr>
      <vt:lpstr>Making a Random D-Tree from Data</vt:lpstr>
      <vt:lpstr>Another D-Tree with the Same Data</vt:lpstr>
      <vt:lpstr>PowerPoint Presentation</vt:lpstr>
      <vt:lpstr>Problem Statement: Which Tree?</vt:lpstr>
      <vt:lpstr>Smallest Tree </vt:lpstr>
      <vt:lpstr>Which Attribute is the Best?</vt:lpstr>
      <vt:lpstr>Impurity as Loss Function</vt:lpstr>
      <vt:lpstr>Gain</vt:lpstr>
      <vt:lpstr>Splitting by Gain</vt:lpstr>
      <vt:lpstr>Impurity Measures</vt:lpstr>
      <vt:lpstr>Gini Index</vt:lpstr>
      <vt:lpstr>Selection using Information Gain</vt:lpstr>
      <vt:lpstr>Classification Error</vt:lpstr>
      <vt:lpstr>PowerPoint Presentation</vt:lpstr>
      <vt:lpstr>Entropy</vt:lpstr>
      <vt:lpstr>PowerPoint Presentation</vt:lpstr>
      <vt:lpstr>Comparing Impurity Measures</vt:lpstr>
      <vt:lpstr>Information Gain</vt:lpstr>
      <vt:lpstr>Disadvantage of information gain</vt:lpstr>
      <vt:lpstr>Gain Ratio (Quinlan’s Gain Ratio)</vt:lpstr>
      <vt:lpstr>PowerPoint Presentation</vt:lpstr>
      <vt:lpstr>Stop splitting</vt:lpstr>
      <vt:lpstr>Avoid overfitting</vt:lpstr>
      <vt:lpstr>Stop Growth (Pre-pruning) techniques </vt:lpstr>
      <vt:lpstr>Example of Hyper-parameters</vt:lpstr>
      <vt:lpstr>Post pruning techniques</vt:lpstr>
      <vt:lpstr>Cost complexity pruning</vt:lpstr>
      <vt:lpstr>Model Assessment</vt:lpstr>
      <vt:lpstr>Preprocessing - Balancing Training Data</vt:lpstr>
      <vt:lpstr>Right Assessment in Imbalanced Data </vt:lpstr>
      <vt:lpstr>Resampling from Imbalanced Data </vt:lpstr>
      <vt:lpstr>Preprocessing - Normalizing Data</vt:lpstr>
      <vt:lpstr>Dealing with missing values in D-tree</vt:lpstr>
      <vt:lpstr>Convert Decision trees to IF-THEN rules</vt:lpstr>
      <vt:lpstr>Application of Decision Tree </vt:lpstr>
      <vt:lpstr>Application of Decision Tree</vt:lpstr>
      <vt:lpstr>Most Common D-Tree Algorithms</vt:lpstr>
      <vt:lpstr>D-Tree Advantages</vt:lpstr>
      <vt:lpstr>D-Tree Disadvantages</vt:lpstr>
      <vt:lpstr>Assignment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Abdolreza Mosaddegh</dc:creator>
  <cp:lastModifiedBy>Xijing Zhang</cp:lastModifiedBy>
  <cp:revision>182</cp:revision>
  <dcterms:created xsi:type="dcterms:W3CDTF">2023-12-26T07:54:20Z</dcterms:created>
  <dcterms:modified xsi:type="dcterms:W3CDTF">2024-01-31T06:08:19Z</dcterms:modified>
</cp:coreProperties>
</file>

<file path=docProps/thumbnail.jpeg>
</file>